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2" r:id="rId65"/>
    <p:sldId id="324" r:id="rId66"/>
    <p:sldId id="325" r:id="rId67"/>
    <p:sldId id="326" r:id="rId68"/>
    <p:sldId id="327"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Lst>
  <p:sldSz cx="9144000" cy="6858000" type="screen4x3"/>
  <p:notesSz cx="6858000" cy="9144000"/>
  <p:embeddedFontLst>
    <p:embeddedFont>
      <p:font typeface="Cambria Math" panose="02040503050406030204" pitchFamily="18" charset="0"/>
      <p:regular r:id="rId94"/>
    </p:embeddedFont>
    <p:embeddedFont>
      <p:font typeface="Georgia" panose="02040502050405020303" pitchFamily="18" charset="0"/>
      <p:regular r:id="rId95"/>
      <p:bold r:id="rId96"/>
      <p:italic r:id="rId97"/>
      <p:boldItalic r:id="rId98"/>
    </p:embeddedFont>
    <p:embeddedFont>
      <p:font typeface="Helvetica Neue" panose="02000503000000020004" pitchFamily="2"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8" roundtripDataSignature="AMtx7mishmhAsXNHPxgvcfhEjbusLJumr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52"/>
    <p:restoredTop sz="94701"/>
  </p:normalViewPr>
  <p:slideViewPr>
    <p:cSldViewPr snapToGrid="0">
      <p:cViewPr>
        <p:scale>
          <a:sx n="89" d="100"/>
          <a:sy n="89" d="100"/>
        </p:scale>
        <p:origin x="1096" y="61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8"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3.fntdata"/><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aaa886857f_1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g2aaa886857f_1_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 name="Google Shape;68;g2aaa886857f_1_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22b1141c84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g322b1141c84_0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22b1141c84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g322b1141c84_0_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29f557f82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 name="Google Shape;198;g329f557f827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22b1141c84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g322b1141c84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29f557f827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g329f557f827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aedff8624f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g2aedff8624f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2389e58c63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g32389e58c63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2993d539db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 name="Google Shape;264;g32993d539db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22b1141c84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g322b1141c84_0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22b1141c84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322b1141c84_0_1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 name="Google Shape;7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22b1141c84_0_1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 name="Google Shape;304;g322b1141c84_0_1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22b1141c84_0_1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2" name="Google Shape;332;g322b1141c84_0_1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aedff8624f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g2aedff8624f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2837e3512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g32837e3512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2993d539db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g32993d539db_0_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2993d539db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 name="Google Shape;378;g32993d539db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2993d539db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9" name="Google Shape;389;g32993d539db_0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aedff8624f_0_2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0" name="Google Shape;400;g2aedff8624f_0_2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2993d539d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g32993d539d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0" name="Google Shape;43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2993d539db_0_1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0" name="Google Shape;440;g32993d539db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329f557f827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0" name="Google Shape;450;g329f557f827_0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29f557f827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0" name="Google Shape;460;g329f557f827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29f557f827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g329f557f827_0_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29f557f827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0" name="Google Shape;480;g329f557f827_0_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29f557f827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0" name="Google Shape;490;g329f557f827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29f557f827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0" name="Google Shape;500;g329f557f827_0_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aedff8624f_0_1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0" name="Google Shape;510;g2aedff8624f_0_1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29f557f827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0" name="Google Shape;520;g329f557f827_0_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2837e3512d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g32837e3512d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aedff8624f_0_1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0" name="Google Shape;530;g2aedff8624f_0_1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28316a409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0" name="Google Shape;540;g328316a409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1" name="Google Shape;541;g328316a409b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b2c787defc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8" name="Google Shape;548;g2b2c787defc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0" name="Google Shape;56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b2c787defc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1" name="Google Shape;571;g2b2c787defc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329f557f827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1" name="Google Shape;581;g329f557f827_0_1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1" name="Google Shape;59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329f557f827_0_1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1" name="Google Shape;601;g329f557f827_0_1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329f557f827_0_1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1" name="Google Shape;611;g329f557f827_0_1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29f557f827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1" name="Google Shape;621;g329f557f827_0_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2837e3512d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g32837e3512d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329f557f827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2" name="Google Shape;632;g329f557f827_0_1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32993d539db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3" name="Google Shape;643;g32993d539db_0_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2993d539db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7" name="Google Shape;667;g32993d539db_0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8" name="Google Shape;678;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9" name="Google Shape;689;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2aedff8624f_0_2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9" name="Google Shape;699;g2aedff8624f_0_2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329f557f827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9" name="Google Shape;709;g329f557f827_0_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329f557f827_0_1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9" name="Google Shape;719;g329f557f827_0_1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aedff8624f_0_3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9" name="Google Shape;729;g2aedff8624f_0_3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2aedff8624f_0_3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9" name="Google Shape;739;g2aedff8624f_0_3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afb60ecdf7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 name="Google Shape;119;g2afb60ecdf7_0_1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2aedff8624f_0_3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fr-FR" sz="1100" b="1">
                <a:latin typeface="Arial"/>
                <a:ea typeface="Arial"/>
                <a:cs typeface="Arial"/>
                <a:sym typeface="Arial"/>
              </a:rPr>
              <a:t>L’écart-type n’est pas une moyenne des écarts</a:t>
            </a:r>
            <a:r>
              <a:rPr lang="fr-FR" sz="1100">
                <a:latin typeface="Arial"/>
                <a:ea typeface="Arial"/>
                <a:cs typeface="Arial"/>
                <a:sym typeface="Arial"/>
              </a:rPr>
              <a:t> :</a:t>
            </a:r>
            <a:br>
              <a:rPr lang="fr-FR" sz="1100">
                <a:latin typeface="Arial"/>
                <a:ea typeface="Arial"/>
                <a:cs typeface="Arial"/>
                <a:sym typeface="Arial"/>
              </a:rPr>
            </a:br>
            <a:r>
              <a:rPr lang="fr-FR" sz="1100">
                <a:latin typeface="Arial"/>
                <a:ea typeface="Arial"/>
                <a:cs typeface="Arial"/>
                <a:sym typeface="Arial"/>
              </a:rPr>
              <a:t>L’écart-type est une mesure statistique de la dispersion des valeurs autour de la moyenne. Cependant, ce n’est pas </a:t>
            </a:r>
            <a:r>
              <a:rPr lang="fr-FR" sz="1100" b="1">
                <a:latin typeface="Arial"/>
                <a:ea typeface="Arial"/>
                <a:cs typeface="Arial"/>
                <a:sym typeface="Arial"/>
              </a:rPr>
              <a:t>littéralement</a:t>
            </a:r>
            <a:r>
              <a:rPr lang="fr-FR" sz="1100">
                <a:latin typeface="Arial"/>
                <a:ea typeface="Arial"/>
                <a:cs typeface="Arial"/>
                <a:sym typeface="Arial"/>
              </a:rPr>
              <a:t> l’écart moyen des valeurs par rapport à la moyenne. Il est calculé à partir de la </a:t>
            </a:r>
            <a:r>
              <a:rPr lang="fr-FR" sz="1100" b="1">
                <a:latin typeface="Arial"/>
                <a:ea typeface="Arial"/>
                <a:cs typeface="Arial"/>
                <a:sym typeface="Arial"/>
              </a:rPr>
              <a:t>racine carrée de la variance</a:t>
            </a:r>
            <a:r>
              <a:rPr lang="fr-FR" sz="1100">
                <a:latin typeface="Arial"/>
                <a:ea typeface="Arial"/>
                <a:cs typeface="Arial"/>
                <a:sym typeface="Arial"/>
              </a:rPr>
              <a:t>, laquelle est la moyenne des écarts quadratiques (les écarts sont élevés au carré). Cela signifie que l’écart-type peut donner une idée de la variabilité, mais pas comme une « moyenne simple ».</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b="1">
                <a:latin typeface="Arial"/>
                <a:ea typeface="Arial"/>
                <a:cs typeface="Arial"/>
                <a:sym typeface="Arial"/>
              </a:rPr>
              <a:t>La différence avec l’écart absolu moyen</a:t>
            </a:r>
            <a:r>
              <a:rPr lang="fr-FR" sz="1100">
                <a:latin typeface="Arial"/>
                <a:ea typeface="Arial"/>
                <a:cs typeface="Arial"/>
                <a:sym typeface="Arial"/>
              </a:rPr>
              <a:t> :</a:t>
            </a:r>
            <a:br>
              <a:rPr lang="fr-FR" sz="1100">
                <a:latin typeface="Arial"/>
                <a:ea typeface="Arial"/>
                <a:cs typeface="Arial"/>
                <a:sym typeface="Arial"/>
              </a:rPr>
            </a:br>
            <a:r>
              <a:rPr lang="fr-FR" sz="1100">
                <a:latin typeface="Arial"/>
                <a:ea typeface="Arial"/>
                <a:cs typeface="Arial"/>
                <a:sym typeface="Arial"/>
              </a:rPr>
              <a:t>Si vous vouliez exprimer une idée d’</a:t>
            </a:r>
            <a:r>
              <a:rPr lang="fr-FR" sz="1100" b="1">
                <a:latin typeface="Arial"/>
                <a:ea typeface="Arial"/>
                <a:cs typeface="Arial"/>
                <a:sym typeface="Arial"/>
              </a:rPr>
              <a:t>écart moyen</a:t>
            </a:r>
            <a:r>
              <a:rPr lang="fr-FR" sz="1100">
                <a:latin typeface="Arial"/>
                <a:ea typeface="Arial"/>
                <a:cs typeface="Arial"/>
                <a:sym typeface="Arial"/>
              </a:rPr>
              <a:t>, il faudrait utiliser une autre mesure appelée l’</a:t>
            </a:r>
            <a:r>
              <a:rPr lang="fr-FR" sz="1100" b="1">
                <a:latin typeface="Arial"/>
                <a:ea typeface="Arial"/>
                <a:cs typeface="Arial"/>
                <a:sym typeface="Arial"/>
              </a:rPr>
              <a:t>écart absolu moyen</a:t>
            </a:r>
            <a:r>
              <a:rPr lang="fr-FR" sz="1100">
                <a:latin typeface="Arial"/>
                <a:ea typeface="Arial"/>
                <a:cs typeface="Arial"/>
                <a:sym typeface="Arial"/>
              </a:rPr>
              <a:t>(EAM). L’EAM est calculé en prenant la moyenne des valeurs absolues des écarts par rapport à la moyenne. L’écart-type, en revanche, punit davantage les écarts importants puisqu’il élève les écarts au carré avant d’en faire la moyenne.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fr-FR" sz="1100" b="1">
                <a:latin typeface="Arial"/>
                <a:ea typeface="Arial"/>
                <a:cs typeface="Arial"/>
                <a:sym typeface="Arial"/>
              </a:rPr>
              <a:t>Interprétation erronée de l’écart-type</a:t>
            </a:r>
            <a:r>
              <a:rPr lang="fr-FR" sz="1100">
                <a:latin typeface="Arial"/>
                <a:ea typeface="Arial"/>
                <a:cs typeface="Arial"/>
                <a:sym typeface="Arial"/>
              </a:rPr>
              <a:t> :</a:t>
            </a:r>
            <a:br>
              <a:rPr lang="fr-FR" sz="1100">
                <a:latin typeface="Arial"/>
                <a:ea typeface="Arial"/>
                <a:cs typeface="Arial"/>
                <a:sym typeface="Arial"/>
              </a:rPr>
            </a:br>
            <a:r>
              <a:rPr lang="fr-FR" sz="1100">
                <a:latin typeface="Arial"/>
                <a:ea typeface="Arial"/>
                <a:cs typeface="Arial"/>
                <a:sym typeface="Arial"/>
              </a:rPr>
              <a:t>Dire que « le délai de sortie d’un patient s’écarte en moyenne de 6 minutes » n’est pas correct si l’on se réfère à l’écart-type. Une meilleure interprétation serait :</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fr-FR" sz="1100">
                <a:latin typeface="Arial"/>
                <a:ea typeface="Arial"/>
                <a:cs typeface="Arial"/>
                <a:sym typeface="Arial"/>
              </a:rPr>
              <a:t>« L’écart-type est de 6 minutes, ce qui signifie que les délais de sortie des patients sont en moyenne dispersés autour de la moyenne selon cette mesure. »</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100" b="1">
                <a:latin typeface="Arial"/>
                <a:ea typeface="Arial"/>
                <a:cs typeface="Arial"/>
                <a:sym typeface="Arial"/>
              </a:rPr>
              <a:t>Nuance dans le langage statistique</a:t>
            </a:r>
            <a:r>
              <a:rPr lang="fr-FR" sz="1100">
                <a:latin typeface="Arial"/>
                <a:ea typeface="Arial"/>
                <a:cs typeface="Arial"/>
                <a:sym typeface="Arial"/>
              </a:rPr>
              <a:t> :</a:t>
            </a:r>
            <a:br>
              <a:rPr lang="fr-FR" sz="1100">
                <a:latin typeface="Arial"/>
                <a:ea typeface="Arial"/>
                <a:cs typeface="Arial"/>
                <a:sym typeface="Arial"/>
              </a:rPr>
            </a:br>
            <a:r>
              <a:rPr lang="fr-FR" sz="1100">
                <a:latin typeface="Arial"/>
                <a:ea typeface="Arial"/>
                <a:cs typeface="Arial"/>
                <a:sym typeface="Arial"/>
              </a:rPr>
              <a:t>En langage courant, il est tentant de simplifier l’idée d’écart-type en disant qu’il s’agit d’un « écart moyen ». Mais en statistique, cette précision est importante pour éviter les confusions conceptuelles.</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749" name="Google Shape;749;g2aedff8624f_0_3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aedff8624f_0_3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9" name="Google Shape;759;g2aedff8624f_0_3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2aedff8624f_0_3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9" name="Google Shape;769;g2aedff8624f_0_3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329f557f827_2_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9" name="Google Shape;779;g329f557f827_2_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329f557f827_2_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0" name="Google Shape;800;g329f557f827_2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329f557f827_2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2" name="Google Shape;822;g329f557f827_2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329f557f827_2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3" name="Google Shape;833;g329f557f827_2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2aedff8624f_0_3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4" name="Google Shape;844;g2aedff8624f_0_3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afb60ecdf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5" name="Google Shape;855;g2afb60ecdf7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2afb60ecdf7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3" name="Google Shape;873;g2afb60ecdf7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aedff8624f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g2aedff8624f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afb60ecdf7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3" name="Google Shape;883;g2afb60ecdf7_0_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afb60ecdf7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3" name="Google Shape;893;g2afb60ecdf7_0_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329f557f827_2_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3" name="Google Shape;903;g329f557f827_2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329f557f827_2_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4" name="Google Shape;914;g329f557f827_2_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2afb60ecdf7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4" name="Google Shape;924;g2afb60ecdf7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2afb60ecdf7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7" name="Google Shape;937;g2afb60ecdf7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0" name="Google Shape;95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2" name="Google Shape;96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4" name="Google Shape;97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6" name="Google Shape;98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22b1141c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322b1141c8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8" name="Google Shape;998;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0" name="Google Shape;1010;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2afb60ecdf7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2" name="Google Shape;1022;g2afb60ecdf7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2aedff8624f_0_4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2" name="Google Shape;1032;g2aedff8624f_0_4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aedff8624f_0_3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2" name="Google Shape;1042;g2aedff8624f_0_3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2aedff8624f_0_4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2" name="Google Shape;1052;g2aedff8624f_0_4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329f557f827_2_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2" name="Google Shape;1062;g329f557f827_2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2aedff8624f_0_4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2" name="Google Shape;1072;g2aedff8624f_0_4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2aedff8624f_0_4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2" name="Google Shape;1082;g2aedff8624f_0_4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aedff8624f_0_4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2" name="Google Shape;1092;g2aedff8624f_0_4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22b1141c84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g322b1141c84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2aedff8624f_0_4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2" name="Google Shape;1102;g2aedff8624f_0_4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2aedff8624f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3" name="Google Shape;1113;g2aedff8624f_0_2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5"/>
        <p:cNvGrpSpPr/>
        <p:nvPr/>
      </p:nvGrpSpPr>
      <p:grpSpPr>
        <a:xfrm>
          <a:off x="0" y="0"/>
          <a:ext cx="0" cy="0"/>
          <a:chOff x="0" y="0"/>
          <a:chExt cx="0" cy="0"/>
        </a:xfrm>
      </p:grpSpPr>
      <p:sp>
        <p:nvSpPr>
          <p:cNvPr id="16" name="Google Shape;16;p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21"/>
        <p:cNvGrpSpPr/>
        <p:nvPr/>
      </p:nvGrpSpPr>
      <p:grpSpPr>
        <a:xfrm>
          <a:off x="0" y="0"/>
          <a:ext cx="0" cy="0"/>
          <a:chOff x="0" y="0"/>
          <a:chExt cx="0" cy="0"/>
        </a:xfrm>
      </p:grpSpPr>
      <p:sp>
        <p:nvSpPr>
          <p:cNvPr id="22" name="Google Shape;22;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4" name="Google Shape;24;p1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5" name="Google Shape;25;p1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26" name="Google Shape;26;p1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27" name="Google Shape;2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30"/>
        <p:cNvGrpSpPr/>
        <p:nvPr/>
      </p:nvGrpSpPr>
      <p:grpSpPr>
        <a:xfrm>
          <a:off x="0" y="0"/>
          <a:ext cx="0" cy="0"/>
          <a:chOff x="0" y="0"/>
          <a:chExt cx="0" cy="0"/>
        </a:xfrm>
      </p:grpSpPr>
      <p:sp>
        <p:nvSpPr>
          <p:cNvPr id="31" name="Google Shape;31;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35"/>
        <p:cNvGrpSpPr/>
        <p:nvPr/>
      </p:nvGrpSpPr>
      <p:grpSpPr>
        <a:xfrm>
          <a:off x="0" y="0"/>
          <a:ext cx="0" cy="0"/>
          <a:chOff x="0" y="0"/>
          <a:chExt cx="0" cy="0"/>
        </a:xfrm>
      </p:grpSpPr>
      <p:sp>
        <p:nvSpPr>
          <p:cNvPr id="36" name="Google Shape;36;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39"/>
        <p:cNvGrpSpPr/>
        <p:nvPr/>
      </p:nvGrpSpPr>
      <p:grpSpPr>
        <a:xfrm>
          <a:off x="0" y="0"/>
          <a:ext cx="0" cy="0"/>
          <a:chOff x="0" y="0"/>
          <a:chExt cx="0" cy="0"/>
        </a:xfrm>
      </p:grpSpPr>
      <p:sp>
        <p:nvSpPr>
          <p:cNvPr id="40" name="Google Shape;40;p1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42" name="Google Shape;42;p1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43" name="Google Shape;43;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46"/>
        <p:cNvGrpSpPr/>
        <p:nvPr/>
      </p:nvGrpSpPr>
      <p:grpSpPr>
        <a:xfrm>
          <a:off x="0" y="0"/>
          <a:ext cx="0" cy="0"/>
          <a:chOff x="0" y="0"/>
          <a:chExt cx="0" cy="0"/>
        </a:xfrm>
      </p:grpSpPr>
      <p:sp>
        <p:nvSpPr>
          <p:cNvPr id="47" name="Google Shape;47;p1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6"/>
          <p:cNvSpPr>
            <a:spLocks noGrp="1"/>
          </p:cNvSpPr>
          <p:nvPr>
            <p:ph type="pic" idx="2"/>
          </p:nvPr>
        </p:nvSpPr>
        <p:spPr>
          <a:xfrm>
            <a:off x="1792288" y="612775"/>
            <a:ext cx="5486400" cy="4114800"/>
          </a:xfrm>
          <a:prstGeom prst="rect">
            <a:avLst/>
          </a:prstGeom>
          <a:noFill/>
          <a:ln>
            <a:noFill/>
          </a:ln>
        </p:spPr>
      </p:sp>
      <p:sp>
        <p:nvSpPr>
          <p:cNvPr id="49" name="Google Shape;49;p1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0" name="Google Shape;50;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53"/>
        <p:cNvGrpSpPr/>
        <p:nvPr/>
      </p:nvGrpSpPr>
      <p:grpSpPr>
        <a:xfrm>
          <a:off x="0" y="0"/>
          <a:ext cx="0" cy="0"/>
          <a:chOff x="0" y="0"/>
          <a:chExt cx="0" cy="0"/>
        </a:xfrm>
      </p:grpSpPr>
      <p:sp>
        <p:nvSpPr>
          <p:cNvPr id="54" name="Google Shape;54;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7"/>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6" name="Google Shape;56;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59"/>
        <p:cNvGrpSpPr/>
        <p:nvPr/>
      </p:nvGrpSpPr>
      <p:grpSpPr>
        <a:xfrm>
          <a:off x="0" y="0"/>
          <a:ext cx="0" cy="0"/>
          <a:chOff x="0" y="0"/>
          <a:chExt cx="0" cy="0"/>
        </a:xfrm>
      </p:grpSpPr>
      <p:sp>
        <p:nvSpPr>
          <p:cNvPr id="60" name="Google Shape;60;p18"/>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8"/>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2" name="Google Shape;62;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Calibri"/>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datatab.fr/tutorial/location-parameter" TargetMode="External"/><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8" Type="http://schemas.openxmlformats.org/officeDocument/2006/relationships/hyperlink" Target="https://www.imo.universite-paris-saclay.fr/~damien.thomine/fr/archives/Enseignement2021/IUT/C5-Parametres-dispersion.pdf" TargetMode="External"/><Relationship Id="rId3" Type="http://schemas.openxmlformats.org/officeDocument/2006/relationships/hyperlink" Target="https://www.youtube.com/watch?app=desktop&amp;v=5bsgf9YAYdo" TargetMode="External"/><Relationship Id="rId7" Type="http://schemas.openxmlformats.org/officeDocument/2006/relationships/hyperlink" Target="https://juba.github.io/tidyverse/04-bivarie.html" TargetMode="External"/><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hyperlink" Target="https://www.maxicours.com/se/cours/mesurer-les-inegalites--premiere--ses/" TargetMode="External"/><Relationship Id="rId11" Type="http://schemas.openxmlformats.org/officeDocument/2006/relationships/hyperlink" Target="https://datatab.fr/tutorial/dispersion-parameter" TargetMode="External"/><Relationship Id="rId5" Type="http://schemas.openxmlformats.org/officeDocument/2006/relationships/hyperlink" Target="https://www.insee.fr/fr/statistiques/7707884#:~:text=En%202022%2C%20le%20salaire%20en,%2C2%20%25%20pour%20le%20net" TargetMode="External"/><Relationship Id="rId10" Type="http://schemas.openxmlformats.org/officeDocument/2006/relationships/hyperlink" Target="https://larmarange.github.io/" TargetMode="External"/><Relationship Id="rId4" Type="http://schemas.openxmlformats.org/officeDocument/2006/relationships/hyperlink" Target="https://www.youtube.com/watch?v=e5QMapt8Wfg" TargetMode="External"/><Relationship Id="rId9" Type="http://schemas.openxmlformats.org/officeDocument/2006/relationships/hyperlink" Target="https://gerin.perso.math.cnrs.fr/Enseignements/chapitre-loinormale.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E5D5A"/>
        </a:solidFill>
        <a:effectLst/>
      </p:bgPr>
    </p:bg>
    <p:spTree>
      <p:nvGrpSpPr>
        <p:cNvPr id="1" name="Shape 69"/>
        <p:cNvGrpSpPr/>
        <p:nvPr/>
      </p:nvGrpSpPr>
      <p:grpSpPr>
        <a:xfrm>
          <a:off x="0" y="0"/>
          <a:ext cx="0" cy="0"/>
          <a:chOff x="0" y="0"/>
          <a:chExt cx="0" cy="0"/>
        </a:xfrm>
      </p:grpSpPr>
      <p:sp>
        <p:nvSpPr>
          <p:cNvPr id="70" name="Google Shape;70;g2aaa886857f_1_9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a:t>
            </a:fld>
            <a:endParaRPr/>
          </a:p>
        </p:txBody>
      </p:sp>
      <p:sp>
        <p:nvSpPr>
          <p:cNvPr id="71" name="Google Shape;71;g2aaa886857f_1_91"/>
          <p:cNvSpPr txBox="1">
            <a:spLocks noGrp="1"/>
          </p:cNvSpPr>
          <p:nvPr>
            <p:ph type="ctrTitle"/>
          </p:nvPr>
        </p:nvSpPr>
        <p:spPr>
          <a:xfrm>
            <a:off x="892950" y="1789775"/>
            <a:ext cx="5031600" cy="1143300"/>
          </a:xfrm>
          <a:prstGeom prst="rect">
            <a:avLst/>
          </a:prstGeom>
          <a:noFill/>
          <a:ln>
            <a:noFill/>
          </a:ln>
        </p:spPr>
        <p:txBody>
          <a:bodyPr spcFirstLastPara="1" wrap="square" lIns="0" tIns="45700" rIns="0" bIns="45700" anchor="b" anchorCtr="0">
            <a:noAutofit/>
          </a:bodyPr>
          <a:lstStyle/>
          <a:p>
            <a:pPr marL="0" lvl="0" indent="0" algn="l" rtl="0">
              <a:lnSpc>
                <a:spcPct val="100000"/>
              </a:lnSpc>
              <a:spcBef>
                <a:spcPts val="0"/>
              </a:spcBef>
              <a:spcAft>
                <a:spcPts val="0"/>
              </a:spcAft>
              <a:buClr>
                <a:schemeClr val="lt1"/>
              </a:buClr>
              <a:buSzPts val="4000"/>
              <a:buFont typeface="Arial"/>
              <a:buNone/>
            </a:pPr>
            <a:r>
              <a:rPr lang="fr-FR">
                <a:solidFill>
                  <a:schemeClr val="lt1"/>
                </a:solidFill>
              </a:rPr>
              <a:t>Séance 3</a:t>
            </a:r>
            <a:endParaRPr>
              <a:solidFill>
                <a:schemeClr val="lt1"/>
              </a:solidFill>
            </a:endParaRPr>
          </a:p>
        </p:txBody>
      </p:sp>
      <p:sp>
        <p:nvSpPr>
          <p:cNvPr id="72" name="Google Shape;72;g2aaa886857f_1_91"/>
          <p:cNvSpPr txBox="1"/>
          <p:nvPr/>
        </p:nvSpPr>
        <p:spPr>
          <a:xfrm>
            <a:off x="485776" y="5512050"/>
            <a:ext cx="5595000" cy="246300"/>
          </a:xfrm>
          <a:prstGeom prst="rect">
            <a:avLst/>
          </a:prstGeom>
          <a:no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fr-FR" sz="2100" b="1" i="0" u="none" strike="noStrike" cap="none" dirty="0">
                <a:solidFill>
                  <a:schemeClr val="lt1"/>
                </a:solidFill>
                <a:latin typeface="Calibri"/>
                <a:ea typeface="Calibri"/>
                <a:cs typeface="Calibri"/>
                <a:sym typeface="Calibri"/>
              </a:rPr>
              <a:t>Campus Saint-Germain-en-Laye - Printemps 2026</a:t>
            </a:r>
            <a:endParaRPr sz="2100" b="1" i="0" u="none" strike="noStrike" cap="none" dirty="0">
              <a:solidFill>
                <a:schemeClr val="lt1"/>
              </a:solidFill>
              <a:latin typeface="Calibri"/>
              <a:ea typeface="Calibri"/>
              <a:cs typeface="Calibri"/>
              <a:sym typeface="Calibri"/>
            </a:endParaRPr>
          </a:p>
        </p:txBody>
      </p:sp>
      <p:sp>
        <p:nvSpPr>
          <p:cNvPr id="74" name="Google Shape;74;g2aaa886857f_1_91"/>
          <p:cNvSpPr txBox="1">
            <a:spLocks noGrp="1"/>
          </p:cNvSpPr>
          <p:nvPr>
            <p:ph type="subTitle" idx="1"/>
          </p:nvPr>
        </p:nvSpPr>
        <p:spPr>
          <a:xfrm>
            <a:off x="892950" y="3111163"/>
            <a:ext cx="7358100" cy="1742700"/>
          </a:xfrm>
          <a:prstGeom prst="rect">
            <a:avLst/>
          </a:prstGeom>
          <a:noFill/>
          <a:ln>
            <a:noFill/>
          </a:ln>
        </p:spPr>
        <p:txBody>
          <a:bodyPr spcFirstLastPara="1" wrap="square" lIns="0" tIns="0" rIns="91425" bIns="0" anchor="ctr" anchorCtr="0">
            <a:noAutofit/>
          </a:bodyPr>
          <a:lstStyle/>
          <a:p>
            <a:pPr marL="0" lvl="0" indent="0" algn="l" rtl="0">
              <a:lnSpc>
                <a:spcPct val="130000"/>
              </a:lnSpc>
              <a:spcBef>
                <a:spcPts val="0"/>
              </a:spcBef>
              <a:spcAft>
                <a:spcPts val="0"/>
              </a:spcAft>
              <a:buClr>
                <a:schemeClr val="dk1"/>
              </a:buClr>
              <a:buSzPts val="3200"/>
              <a:buFont typeface="Arial"/>
              <a:buNone/>
            </a:pPr>
            <a:r>
              <a:rPr lang="fr-FR" sz="2700">
                <a:solidFill>
                  <a:schemeClr val="lt1"/>
                </a:solidFill>
              </a:rPr>
              <a:t>Introduction à l’analyse univariée</a:t>
            </a:r>
            <a:endParaRPr sz="2700">
              <a:solidFill>
                <a:schemeClr val="lt1"/>
              </a:solidFill>
            </a:endParaRPr>
          </a:p>
          <a:p>
            <a:pPr marL="0" lvl="0" indent="0" algn="l" rtl="0">
              <a:lnSpc>
                <a:spcPct val="130000"/>
              </a:lnSpc>
              <a:spcBef>
                <a:spcPts val="0"/>
              </a:spcBef>
              <a:spcAft>
                <a:spcPts val="0"/>
              </a:spcAft>
              <a:buClr>
                <a:schemeClr val="dk1"/>
              </a:buClr>
              <a:buSzPts val="3200"/>
              <a:buFont typeface="Arial"/>
              <a:buNone/>
            </a:pPr>
            <a:endParaRPr sz="2700">
              <a:solidFill>
                <a:schemeClr val="lt1"/>
              </a:solidFill>
            </a:endParaRPr>
          </a:p>
          <a:p>
            <a:pPr marL="0" lvl="0" indent="0" algn="l" rtl="0">
              <a:lnSpc>
                <a:spcPct val="130000"/>
              </a:lnSpc>
              <a:spcBef>
                <a:spcPts val="0"/>
              </a:spcBef>
              <a:spcAft>
                <a:spcPts val="0"/>
              </a:spcAft>
              <a:buClr>
                <a:schemeClr val="dk1"/>
              </a:buClr>
              <a:buSzPts val="3200"/>
              <a:buFont typeface="Arial"/>
              <a:buNone/>
            </a:pPr>
            <a:r>
              <a:rPr lang="fr-FR" sz="2700">
                <a:solidFill>
                  <a:schemeClr val="lt1"/>
                </a:solidFill>
              </a:rPr>
              <a:t>Méthodes Quantitatives en Sciences Sociales</a:t>
            </a:r>
            <a:endParaRPr sz="2700">
              <a:solidFill>
                <a:schemeClr val="lt1"/>
              </a:solidFill>
            </a:endParaRPr>
          </a:p>
          <a:p>
            <a:pPr marL="0" lvl="0" indent="0" algn="l" rtl="0">
              <a:lnSpc>
                <a:spcPct val="100000"/>
              </a:lnSpc>
              <a:spcBef>
                <a:spcPts val="0"/>
              </a:spcBef>
              <a:spcAft>
                <a:spcPts val="0"/>
              </a:spcAft>
              <a:buSzPts val="3200"/>
              <a:buNone/>
            </a:pPr>
            <a:endParaRPr>
              <a:solidFill>
                <a:schemeClr val="lt1"/>
              </a:solidFill>
            </a:endParaRPr>
          </a:p>
        </p:txBody>
      </p:sp>
      <p:pic>
        <p:nvPicPr>
          <p:cNvPr id="75" name="Google Shape;75;g2aaa886857f_1_91"/>
          <p:cNvPicPr preferRelativeResize="0"/>
          <p:nvPr/>
        </p:nvPicPr>
        <p:blipFill rotWithShape="1">
          <a:blip r:embed="rId3">
            <a:alphaModFix/>
          </a:blip>
          <a:srcRect/>
          <a:stretch/>
        </p:blipFill>
        <p:spPr>
          <a:xfrm>
            <a:off x="5499675" y="468375"/>
            <a:ext cx="3187136" cy="1143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322b1141c84_0_5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10</a:t>
            </a:fld>
            <a:endParaRPr sz="1000">
              <a:solidFill>
                <a:srgbClr val="808080"/>
              </a:solidFill>
              <a:latin typeface="Arial"/>
              <a:ea typeface="Arial"/>
              <a:cs typeface="Arial"/>
              <a:sym typeface="Arial"/>
            </a:endParaRPr>
          </a:p>
        </p:txBody>
      </p:sp>
      <p:sp>
        <p:nvSpPr>
          <p:cNvPr id="175" name="Google Shape;175;g322b1141c84_0_5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6" name="Google Shape;176;g322b1141c84_0_56"/>
          <p:cNvSpPr txBox="1"/>
          <p:nvPr/>
        </p:nvSpPr>
        <p:spPr>
          <a:xfrm>
            <a:off x="439940" y="8210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1. Variables quantitatives ou numérique</a:t>
            </a:r>
            <a:endParaRPr sz="3200" b="1" i="0" u="none" strike="noStrike" cap="none">
              <a:solidFill>
                <a:srgbClr val="2E5D5A"/>
              </a:solidFill>
              <a:latin typeface="Calibri"/>
              <a:ea typeface="Calibri"/>
              <a:cs typeface="Calibri"/>
              <a:sym typeface="Calibri"/>
            </a:endParaRPr>
          </a:p>
        </p:txBody>
      </p:sp>
      <p:sp>
        <p:nvSpPr>
          <p:cNvPr id="177" name="Google Shape;177;g322b1141c84_0_56"/>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178" name="Google Shape;178;g322b1141c84_0_56"/>
          <p:cNvSpPr txBox="1"/>
          <p:nvPr/>
        </p:nvSpPr>
        <p:spPr>
          <a:xfrm>
            <a:off x="163800" y="1450400"/>
            <a:ext cx="8816400" cy="6557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800"/>
              <a:buFont typeface="Arial"/>
              <a:buNone/>
            </a:pPr>
            <a:r>
              <a:rPr lang="fr-FR" sz="2400" b="0" i="0" u="none" strike="noStrike" cap="none">
                <a:solidFill>
                  <a:srgbClr val="000000"/>
                </a:solidFill>
                <a:latin typeface="Calibri"/>
                <a:ea typeface="Calibri"/>
                <a:cs typeface="Calibri"/>
                <a:sym typeface="Calibri"/>
              </a:rPr>
              <a:t>Une variable numérique est une variable qui renvoie à </a:t>
            </a:r>
            <a:r>
              <a:rPr lang="fr-FR" sz="2400" b="1" i="0" u="none" strike="noStrike" cap="none">
                <a:solidFill>
                  <a:srgbClr val="000000"/>
                </a:solidFill>
                <a:latin typeface="Calibri"/>
                <a:ea typeface="Calibri"/>
                <a:cs typeface="Calibri"/>
                <a:sym typeface="Calibri"/>
              </a:rPr>
              <a:t>une grandeur mesurable </a:t>
            </a:r>
            <a:r>
              <a:rPr lang="fr-FR" sz="2400" b="0" i="0" u="none" strike="noStrike" cap="none">
                <a:solidFill>
                  <a:srgbClr val="000000"/>
                </a:solidFill>
                <a:latin typeface="Calibri"/>
                <a:ea typeface="Calibri"/>
                <a:cs typeface="Calibri"/>
                <a:sym typeface="Calibri"/>
              </a:rPr>
              <a:t>pouvant être exprimée par des </a:t>
            </a:r>
            <a:r>
              <a:rPr lang="fr-FR" sz="2400" b="1" i="0" u="none" strike="noStrike" cap="none">
                <a:solidFill>
                  <a:srgbClr val="000000"/>
                </a:solidFill>
                <a:latin typeface="Calibri"/>
                <a:ea typeface="Calibri"/>
                <a:cs typeface="Calibri"/>
                <a:sym typeface="Calibri"/>
              </a:rPr>
              <a:t>nombres</a:t>
            </a:r>
            <a:r>
              <a:rPr lang="fr-FR"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2400" b="1" i="0" u="none" strike="noStrike" cap="none">
              <a:solidFill>
                <a:srgbClr val="2E5D5A"/>
              </a:solidFill>
              <a:latin typeface="Calibri"/>
              <a:ea typeface="Calibri"/>
              <a:cs typeface="Calibri"/>
              <a:sym typeface="Calibri"/>
            </a:endParaRPr>
          </a:p>
          <a:p>
            <a:pPr marL="914400" marR="0" lvl="0" indent="-381000" algn="l" rtl="0">
              <a:lnSpc>
                <a:spcPct val="100000"/>
              </a:lnSpc>
              <a:spcBef>
                <a:spcPts val="0"/>
              </a:spcBef>
              <a:spcAft>
                <a:spcPts val="0"/>
              </a:spcAft>
              <a:buClr>
                <a:srgbClr val="2E5D5A"/>
              </a:buClr>
              <a:buSzPts val="2400"/>
              <a:buFont typeface="Calibri"/>
              <a:buChar char="●"/>
            </a:pPr>
            <a:r>
              <a:rPr lang="fr-FR" sz="2400" b="1" i="0" u="none" strike="noStrike" cap="none">
                <a:solidFill>
                  <a:srgbClr val="2E5D5A"/>
                </a:solidFill>
                <a:latin typeface="Calibri"/>
                <a:ea typeface="Calibri"/>
                <a:cs typeface="Calibri"/>
                <a:sym typeface="Calibri"/>
              </a:rPr>
              <a:t>Variables </a:t>
            </a:r>
            <a:r>
              <a:rPr lang="fr-FR" sz="2400" b="1">
                <a:solidFill>
                  <a:srgbClr val="2E5D5A"/>
                </a:solidFill>
                <a:latin typeface="Calibri"/>
                <a:ea typeface="Calibri"/>
                <a:cs typeface="Calibri"/>
                <a:sym typeface="Calibri"/>
              </a:rPr>
              <a:t>numériques</a:t>
            </a:r>
            <a:r>
              <a:rPr lang="fr-FR" sz="2400" b="1" i="0" u="none" strike="noStrike" cap="none">
                <a:solidFill>
                  <a:srgbClr val="2E5D5A"/>
                </a:solidFill>
                <a:latin typeface="Calibri"/>
                <a:ea typeface="Calibri"/>
                <a:cs typeface="Calibri"/>
                <a:sym typeface="Calibri"/>
              </a:rPr>
              <a:t> discrètes</a:t>
            </a:r>
            <a:endParaRPr sz="2400" b="1" i="0" u="none" strike="noStrike" cap="none">
              <a:solidFill>
                <a:srgbClr val="2E5D5A"/>
              </a:solidFill>
              <a:latin typeface="Calibri"/>
              <a:ea typeface="Calibri"/>
              <a:cs typeface="Calibri"/>
              <a:sym typeface="Calibri"/>
            </a:endParaRPr>
          </a:p>
          <a:p>
            <a:pPr marL="0" marR="0" lvl="0" indent="457200" algn="l" rtl="0">
              <a:lnSpc>
                <a:spcPct val="100000"/>
              </a:lnSpc>
              <a:spcBef>
                <a:spcPts val="0"/>
              </a:spcBef>
              <a:spcAft>
                <a:spcPts val="0"/>
              </a:spcAft>
              <a:buClr>
                <a:schemeClr val="dk1"/>
              </a:buClr>
              <a:buSzPts val="3200"/>
              <a:buFont typeface="Arial"/>
              <a:buNone/>
            </a:pPr>
            <a:endParaRPr sz="500" b="1" i="0" u="none" strike="noStrike" cap="none">
              <a:solidFill>
                <a:srgbClr val="2E5D5A"/>
              </a:solidFill>
              <a:latin typeface="Calibri"/>
              <a:ea typeface="Calibri"/>
              <a:cs typeface="Calibri"/>
              <a:sym typeface="Calibri"/>
            </a:endParaRPr>
          </a:p>
          <a:p>
            <a:pPr marL="457200" marR="0" lvl="0" indent="0" algn="just" rtl="0">
              <a:lnSpc>
                <a:spcPct val="100000"/>
              </a:lnSpc>
              <a:spcBef>
                <a:spcPts val="0"/>
              </a:spcBef>
              <a:spcAft>
                <a:spcPts val="0"/>
              </a:spcAft>
              <a:buClr>
                <a:schemeClr val="dk1"/>
              </a:buClr>
              <a:buSzPts val="2800"/>
              <a:buFont typeface="Arial"/>
              <a:buNone/>
            </a:pPr>
            <a:r>
              <a:rPr lang="fr-FR" sz="2200" b="0" i="0" u="none" strike="noStrike" cap="none">
                <a:solidFill>
                  <a:schemeClr val="dk1"/>
                </a:solidFill>
                <a:latin typeface="Calibri"/>
                <a:ea typeface="Calibri"/>
                <a:cs typeface="Calibri"/>
                <a:sym typeface="Calibri"/>
              </a:rPr>
              <a:t>Les </a:t>
            </a:r>
            <a:r>
              <a:rPr lang="fr-FR" sz="2200" b="1" i="0" u="none" strike="noStrike" cap="none">
                <a:solidFill>
                  <a:schemeClr val="dk1"/>
                </a:solidFill>
                <a:latin typeface="Calibri"/>
                <a:ea typeface="Calibri"/>
                <a:cs typeface="Calibri"/>
                <a:sym typeface="Calibri"/>
              </a:rPr>
              <a:t>variables </a:t>
            </a:r>
            <a:r>
              <a:rPr lang="fr-FR" sz="2200" b="1">
                <a:solidFill>
                  <a:schemeClr val="dk1"/>
                </a:solidFill>
                <a:latin typeface="Calibri"/>
                <a:ea typeface="Calibri"/>
                <a:cs typeface="Calibri"/>
                <a:sym typeface="Calibri"/>
              </a:rPr>
              <a:t>numériques</a:t>
            </a:r>
            <a:r>
              <a:rPr lang="fr-FR" sz="2200" b="1" i="0" u="none" strike="noStrike" cap="none">
                <a:solidFill>
                  <a:schemeClr val="dk1"/>
                </a:solidFill>
                <a:latin typeface="Calibri"/>
                <a:ea typeface="Calibri"/>
                <a:cs typeface="Calibri"/>
                <a:sym typeface="Calibri"/>
              </a:rPr>
              <a:t> discrètes</a:t>
            </a:r>
            <a:r>
              <a:rPr lang="fr-FR" sz="2200" b="0" i="0" u="none" strike="noStrike" cap="none">
                <a:solidFill>
                  <a:schemeClr val="dk1"/>
                </a:solidFill>
                <a:latin typeface="Calibri"/>
                <a:ea typeface="Calibri"/>
                <a:cs typeface="Calibri"/>
                <a:sym typeface="Calibri"/>
              </a:rPr>
              <a:t> sont des variables dont les valeurs sont </a:t>
            </a:r>
            <a:r>
              <a:rPr lang="fr-FR" sz="2200" b="1" i="0" u="none" strike="noStrike" cap="none">
                <a:solidFill>
                  <a:schemeClr val="dk1"/>
                </a:solidFill>
                <a:latin typeface="Calibri"/>
                <a:ea typeface="Calibri"/>
                <a:cs typeface="Calibri"/>
                <a:sym typeface="Calibri"/>
              </a:rPr>
              <a:t>dénombrables et ont un nombre fini de possibilités</a:t>
            </a:r>
            <a:r>
              <a:rPr lang="fr-FR" sz="2200" b="0" i="0" u="none" strike="noStrike" cap="none">
                <a:solidFill>
                  <a:schemeClr val="dk1"/>
                </a:solidFill>
                <a:latin typeface="Calibri"/>
                <a:ea typeface="Calibri"/>
                <a:cs typeface="Calibri"/>
                <a:sym typeface="Calibri"/>
              </a:rPr>
              <a:t>. </a:t>
            </a:r>
            <a:endParaRPr sz="2200" b="0" i="0" u="none" strike="noStrike" cap="none">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chemeClr val="dk1"/>
              </a:buClr>
              <a:buSzPts val="2800"/>
              <a:buFont typeface="Arial"/>
              <a:buNone/>
            </a:pPr>
            <a:endParaRPr sz="300" b="0" i="0" u="none" strike="noStrike" cap="none">
              <a:solidFill>
                <a:schemeClr val="dk1"/>
              </a:solidFill>
              <a:latin typeface="Calibri"/>
              <a:ea typeface="Calibri"/>
              <a:cs typeface="Calibri"/>
              <a:sym typeface="Calibri"/>
            </a:endParaRPr>
          </a:p>
          <a:p>
            <a:pPr marL="914400" marR="0" lvl="0" indent="0" algn="just" rtl="0">
              <a:lnSpc>
                <a:spcPct val="100000"/>
              </a:lnSpc>
              <a:spcBef>
                <a:spcPts val="0"/>
              </a:spcBef>
              <a:spcAft>
                <a:spcPts val="0"/>
              </a:spcAft>
              <a:buClr>
                <a:srgbClr val="000000"/>
              </a:buClr>
              <a:buSzPts val="1800"/>
              <a:buFont typeface="Arial"/>
              <a:buNone/>
            </a:pPr>
            <a:r>
              <a:rPr lang="fr-FR" sz="1800" b="0" i="0" u="none" strike="noStrike" cap="none">
                <a:solidFill>
                  <a:schemeClr val="dk1"/>
                </a:solidFill>
                <a:latin typeface="Calibri"/>
                <a:ea typeface="Calibri"/>
                <a:cs typeface="Calibri"/>
                <a:sym typeface="Calibri"/>
              </a:rPr>
              <a:t>Les valeurs sont souvent (mais pas toujours) des nombres entiers (les nombres entiers sont des données numériques sans décimales).</a:t>
            </a:r>
            <a:endParaRPr sz="1800" b="0" i="0" u="none" strike="noStrike" cap="none">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chemeClr val="dk1"/>
              </a:buClr>
              <a:buSzPts val="2800"/>
              <a:buFont typeface="Arial"/>
              <a:buNone/>
            </a:pPr>
            <a:endParaRPr sz="2200" b="0" i="0" u="none" strike="noStrike" cap="none">
              <a:solidFill>
                <a:schemeClr val="dk1"/>
              </a:solidFill>
              <a:latin typeface="Calibri"/>
              <a:ea typeface="Calibri"/>
              <a:cs typeface="Calibri"/>
              <a:sym typeface="Calibri"/>
            </a:endParaRPr>
          </a:p>
          <a:p>
            <a:pPr marL="914400" marR="0" lvl="0" indent="-381000" algn="l" rtl="0">
              <a:lnSpc>
                <a:spcPct val="100000"/>
              </a:lnSpc>
              <a:spcBef>
                <a:spcPts val="0"/>
              </a:spcBef>
              <a:spcAft>
                <a:spcPts val="0"/>
              </a:spcAft>
              <a:buClr>
                <a:srgbClr val="2E5D5A"/>
              </a:buClr>
              <a:buSzPts val="2400"/>
              <a:buFont typeface="Calibri"/>
              <a:buChar char="●"/>
            </a:pPr>
            <a:r>
              <a:rPr lang="fr-FR" sz="2400" b="1" i="0" u="none" strike="noStrike" cap="none">
                <a:solidFill>
                  <a:srgbClr val="2E5D5A"/>
                </a:solidFill>
                <a:latin typeface="Calibri"/>
                <a:ea typeface="Calibri"/>
                <a:cs typeface="Calibri"/>
                <a:sym typeface="Calibri"/>
              </a:rPr>
              <a:t>Variables </a:t>
            </a:r>
            <a:r>
              <a:rPr lang="fr-FR" sz="2400" b="1">
                <a:solidFill>
                  <a:srgbClr val="2E5D5A"/>
                </a:solidFill>
                <a:latin typeface="Calibri"/>
                <a:ea typeface="Calibri"/>
                <a:cs typeface="Calibri"/>
                <a:sym typeface="Calibri"/>
              </a:rPr>
              <a:t>numériques</a:t>
            </a:r>
            <a:r>
              <a:rPr lang="fr-FR" sz="2400" b="1" i="0" u="none" strike="noStrike" cap="none">
                <a:solidFill>
                  <a:srgbClr val="2E5D5A"/>
                </a:solidFill>
                <a:latin typeface="Calibri"/>
                <a:ea typeface="Calibri"/>
                <a:cs typeface="Calibri"/>
                <a:sym typeface="Calibri"/>
              </a:rPr>
              <a:t> continues</a:t>
            </a:r>
            <a:endParaRPr sz="2400" b="1" i="0" u="none" strike="noStrike" cap="none">
              <a:solidFill>
                <a:srgbClr val="2E5D5A"/>
              </a:solidFill>
              <a:latin typeface="Calibri"/>
              <a:ea typeface="Calibri"/>
              <a:cs typeface="Calibri"/>
              <a:sym typeface="Calibri"/>
            </a:endParaRPr>
          </a:p>
          <a:p>
            <a:pPr marL="457200" marR="0" lvl="0" indent="0" algn="just" rtl="0">
              <a:lnSpc>
                <a:spcPct val="100000"/>
              </a:lnSpc>
              <a:spcBef>
                <a:spcPts val="0"/>
              </a:spcBef>
              <a:spcAft>
                <a:spcPts val="0"/>
              </a:spcAft>
              <a:buClr>
                <a:schemeClr val="dk1"/>
              </a:buClr>
              <a:buSzPts val="2800"/>
              <a:buFont typeface="Arial"/>
              <a:buNone/>
            </a:pPr>
            <a:r>
              <a:rPr lang="fr-FR" sz="2200" b="0" i="0" u="none" strike="noStrike" cap="none">
                <a:solidFill>
                  <a:schemeClr val="dk1"/>
                </a:solidFill>
                <a:latin typeface="Calibri"/>
                <a:ea typeface="Calibri"/>
                <a:cs typeface="Calibri"/>
                <a:sym typeface="Calibri"/>
              </a:rPr>
              <a:t>En revanche, les </a:t>
            </a:r>
            <a:r>
              <a:rPr lang="fr-FR" sz="2200" b="1" i="0" u="none" strike="noStrike" cap="none">
                <a:solidFill>
                  <a:schemeClr val="dk1"/>
                </a:solidFill>
                <a:latin typeface="Calibri"/>
                <a:ea typeface="Calibri"/>
                <a:cs typeface="Calibri"/>
                <a:sym typeface="Calibri"/>
              </a:rPr>
              <a:t>variables </a:t>
            </a:r>
            <a:r>
              <a:rPr lang="fr-FR" sz="2200" b="1">
                <a:solidFill>
                  <a:schemeClr val="dk1"/>
                </a:solidFill>
                <a:latin typeface="Calibri"/>
                <a:ea typeface="Calibri"/>
                <a:cs typeface="Calibri"/>
                <a:sym typeface="Calibri"/>
              </a:rPr>
              <a:t>numériques</a:t>
            </a:r>
            <a:r>
              <a:rPr lang="fr-FR" sz="2200" b="1" i="0" u="none" strike="noStrike" cap="none">
                <a:solidFill>
                  <a:schemeClr val="dk1"/>
                </a:solidFill>
                <a:latin typeface="Calibri"/>
                <a:ea typeface="Calibri"/>
                <a:cs typeface="Calibri"/>
                <a:sym typeface="Calibri"/>
              </a:rPr>
              <a:t> continues</a:t>
            </a:r>
            <a:r>
              <a:rPr lang="fr-FR" sz="2200" b="0" i="0" u="none" strike="noStrike" cap="none">
                <a:solidFill>
                  <a:schemeClr val="dk1"/>
                </a:solidFill>
                <a:latin typeface="Calibri"/>
                <a:ea typeface="Calibri"/>
                <a:cs typeface="Calibri"/>
                <a:sym typeface="Calibri"/>
              </a:rPr>
              <a:t> sont des variables dont </a:t>
            </a:r>
            <a:r>
              <a:rPr lang="fr-FR" sz="2200" b="1" i="0" u="none" strike="noStrike" cap="none">
                <a:solidFill>
                  <a:schemeClr val="dk1"/>
                </a:solidFill>
                <a:latin typeface="Calibri"/>
                <a:ea typeface="Calibri"/>
                <a:cs typeface="Calibri"/>
                <a:sym typeface="Calibri"/>
              </a:rPr>
              <a:t>les valeurs ne sont pas dénombrables et qui ont un nombre infini de possibilités</a:t>
            </a:r>
            <a:r>
              <a:rPr lang="fr-FR" sz="2200" b="0" i="0" u="none" strike="noStrike" cap="none">
                <a:solidFill>
                  <a:schemeClr val="dk1"/>
                </a:solidFill>
                <a:latin typeface="Calibri"/>
                <a:ea typeface="Calibri"/>
                <a:cs typeface="Calibri"/>
                <a:sym typeface="Calibri"/>
              </a:rPr>
              <a:t>. </a:t>
            </a:r>
            <a:endParaRPr sz="2200" b="0" i="0" u="none" strike="noStrike" cap="none">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chemeClr val="dk1"/>
              </a:buClr>
              <a:buSzPts val="2800"/>
              <a:buFont typeface="Arial"/>
              <a:buNone/>
            </a:pPr>
            <a:endParaRPr sz="22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3200"/>
              <a:buFont typeface="Arial"/>
              <a:buNone/>
            </a:pPr>
            <a:endParaRPr sz="2200" b="0" i="0" u="none" strike="noStrike" cap="none">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Clr>
                <a:schemeClr val="dk1"/>
              </a:buClr>
              <a:buSzPts val="3200"/>
              <a:buFont typeface="Arial"/>
              <a:buNone/>
            </a:pPr>
            <a:endParaRPr sz="2600" b="1" i="0" u="none" strike="noStrike" cap="none">
              <a:solidFill>
                <a:srgbClr val="2E5D5A"/>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800"/>
              <a:buFont typeface="Arial"/>
              <a:buNone/>
            </a:pPr>
            <a:endParaRPr sz="2400" b="0" i="0" u="none" strike="noStrike" cap="non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800"/>
              <a:buFont typeface="Arial"/>
              <a:buNone/>
            </a:pPr>
            <a:endParaRPr sz="2400" b="0" i="0" u="none" strike="noStrike" cap="none">
              <a:solidFill>
                <a:srgbClr val="000000"/>
              </a:solidFill>
              <a:latin typeface="Calibri"/>
              <a:ea typeface="Calibri"/>
              <a:cs typeface="Calibri"/>
              <a:sym typeface="Calibri"/>
            </a:endParaRPr>
          </a:p>
        </p:txBody>
      </p:sp>
      <p:sp>
        <p:nvSpPr>
          <p:cNvPr id="179" name="Google Shape;179;g322b1141c84_0_56"/>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1</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2/12</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pic>
        <p:nvPicPr>
          <p:cNvPr id="180" name="Google Shape;180;g322b1141c84_0_56"/>
          <p:cNvPicPr preferRelativeResize="0"/>
          <p:nvPr/>
        </p:nvPicPr>
        <p:blipFill rotWithShape="1">
          <a:blip r:embed="rId3">
            <a:alphaModFix/>
          </a:blip>
          <a:srcRect/>
          <a:stretch/>
        </p:blipFill>
        <p:spPr>
          <a:xfrm>
            <a:off x="5386472" y="2438825"/>
            <a:ext cx="887960" cy="698100"/>
          </a:xfrm>
          <a:prstGeom prst="rect">
            <a:avLst/>
          </a:prstGeom>
          <a:noFill/>
          <a:ln>
            <a:noFill/>
          </a:ln>
        </p:spPr>
      </p:pic>
      <p:pic>
        <p:nvPicPr>
          <p:cNvPr id="181" name="Google Shape;181;g322b1141c84_0_56"/>
          <p:cNvPicPr preferRelativeResize="0"/>
          <p:nvPr/>
        </p:nvPicPr>
        <p:blipFill rotWithShape="1">
          <a:blip r:embed="rId3">
            <a:alphaModFix/>
          </a:blip>
          <a:srcRect/>
          <a:stretch/>
        </p:blipFill>
        <p:spPr>
          <a:xfrm>
            <a:off x="6274422" y="2438825"/>
            <a:ext cx="887960" cy="698100"/>
          </a:xfrm>
          <a:prstGeom prst="rect">
            <a:avLst/>
          </a:prstGeom>
          <a:noFill/>
          <a:ln>
            <a:noFill/>
          </a:ln>
        </p:spPr>
      </p:pic>
      <p:pic>
        <p:nvPicPr>
          <p:cNvPr id="182" name="Google Shape;182;g322b1141c84_0_56"/>
          <p:cNvPicPr preferRelativeResize="0"/>
          <p:nvPr/>
        </p:nvPicPr>
        <p:blipFill rotWithShape="1">
          <a:blip r:embed="rId4">
            <a:alphaModFix/>
          </a:blip>
          <a:srcRect/>
          <a:stretch/>
        </p:blipFill>
        <p:spPr>
          <a:xfrm>
            <a:off x="5386475" y="4544900"/>
            <a:ext cx="3490875" cy="524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322b1141c84_0_6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11</a:t>
            </a:fld>
            <a:endParaRPr sz="1000">
              <a:solidFill>
                <a:srgbClr val="808080"/>
              </a:solidFill>
              <a:latin typeface="Arial"/>
              <a:ea typeface="Arial"/>
              <a:cs typeface="Arial"/>
              <a:sym typeface="Arial"/>
            </a:endParaRPr>
          </a:p>
        </p:txBody>
      </p:sp>
      <p:sp>
        <p:nvSpPr>
          <p:cNvPr id="188" name="Google Shape;188;g322b1141c84_0_68"/>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 name="Google Shape;189;g322b1141c84_0_68"/>
          <p:cNvSpPr txBox="1"/>
          <p:nvPr/>
        </p:nvSpPr>
        <p:spPr>
          <a:xfrm>
            <a:off x="439940" y="8210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1. Variables quantitatives ou numérique</a:t>
            </a:r>
            <a:endParaRPr sz="3200" b="1" i="0" u="none" strike="noStrike" cap="none">
              <a:solidFill>
                <a:srgbClr val="2E5D5A"/>
              </a:solidFill>
              <a:latin typeface="Calibri"/>
              <a:ea typeface="Calibri"/>
              <a:cs typeface="Calibri"/>
              <a:sym typeface="Calibri"/>
            </a:endParaRPr>
          </a:p>
        </p:txBody>
      </p:sp>
      <p:sp>
        <p:nvSpPr>
          <p:cNvPr id="190" name="Google Shape;190;g322b1141c84_0_68"/>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191" name="Google Shape;191;g322b1141c84_0_68"/>
          <p:cNvSpPr txBox="1"/>
          <p:nvPr/>
        </p:nvSpPr>
        <p:spPr>
          <a:xfrm>
            <a:off x="163800" y="1450400"/>
            <a:ext cx="8816400" cy="65880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800"/>
              <a:buFont typeface="Arial"/>
              <a:buNone/>
            </a:pPr>
            <a:r>
              <a:rPr lang="fr-FR" sz="2400" b="0" i="0" u="none" strike="noStrike" cap="none">
                <a:solidFill>
                  <a:srgbClr val="000000"/>
                </a:solidFill>
                <a:latin typeface="Calibri"/>
                <a:ea typeface="Calibri"/>
                <a:cs typeface="Calibri"/>
                <a:sym typeface="Calibri"/>
              </a:rPr>
              <a:t>Une variable numérique est une variable qui renvoie à </a:t>
            </a:r>
            <a:r>
              <a:rPr lang="fr-FR" sz="2400" b="1" i="0" u="none" strike="noStrike" cap="none">
                <a:solidFill>
                  <a:srgbClr val="000000"/>
                </a:solidFill>
                <a:latin typeface="Calibri"/>
                <a:ea typeface="Calibri"/>
                <a:cs typeface="Calibri"/>
                <a:sym typeface="Calibri"/>
              </a:rPr>
              <a:t>une grandeur mesurable </a:t>
            </a:r>
            <a:r>
              <a:rPr lang="fr-FR" sz="2400" b="0" i="0" u="none" strike="noStrike" cap="none">
                <a:solidFill>
                  <a:srgbClr val="000000"/>
                </a:solidFill>
                <a:latin typeface="Calibri"/>
                <a:ea typeface="Calibri"/>
                <a:cs typeface="Calibri"/>
                <a:sym typeface="Calibri"/>
              </a:rPr>
              <a:t>pouvant être exprimée par des </a:t>
            </a:r>
            <a:r>
              <a:rPr lang="fr-FR" sz="2400" b="1" i="0" u="none" strike="noStrike" cap="none">
                <a:solidFill>
                  <a:srgbClr val="000000"/>
                </a:solidFill>
                <a:latin typeface="Calibri"/>
                <a:ea typeface="Calibri"/>
                <a:cs typeface="Calibri"/>
                <a:sym typeface="Calibri"/>
              </a:rPr>
              <a:t>nombres</a:t>
            </a:r>
            <a:r>
              <a:rPr lang="fr-FR"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2400" b="1" i="0" u="none" strike="noStrike" cap="none">
              <a:solidFill>
                <a:srgbClr val="2E5D5A"/>
              </a:solidFill>
              <a:latin typeface="Calibri"/>
              <a:ea typeface="Calibri"/>
              <a:cs typeface="Calibri"/>
              <a:sym typeface="Calibri"/>
            </a:endParaRPr>
          </a:p>
          <a:p>
            <a:pPr marL="914400" marR="0" lvl="0" indent="-381000" algn="l" rtl="0">
              <a:lnSpc>
                <a:spcPct val="100000"/>
              </a:lnSpc>
              <a:spcBef>
                <a:spcPts val="0"/>
              </a:spcBef>
              <a:spcAft>
                <a:spcPts val="0"/>
              </a:spcAft>
              <a:buClr>
                <a:srgbClr val="2E5D5A"/>
              </a:buClr>
              <a:buSzPts val="2400"/>
              <a:buFont typeface="Calibri"/>
              <a:buChar char="●"/>
            </a:pPr>
            <a:r>
              <a:rPr lang="fr-FR" sz="2400" b="1" i="0" u="none" strike="noStrike" cap="none">
                <a:solidFill>
                  <a:srgbClr val="2E5D5A"/>
                </a:solidFill>
                <a:latin typeface="Calibri"/>
                <a:ea typeface="Calibri"/>
                <a:cs typeface="Calibri"/>
                <a:sym typeface="Calibri"/>
              </a:rPr>
              <a:t>Variables quantitatives discrètes</a:t>
            </a:r>
            <a:endParaRPr sz="2400" b="1" i="0" u="none" strike="noStrike" cap="none">
              <a:solidFill>
                <a:srgbClr val="2E5D5A"/>
              </a:solidFill>
              <a:latin typeface="Calibri"/>
              <a:ea typeface="Calibri"/>
              <a:cs typeface="Calibri"/>
              <a:sym typeface="Calibri"/>
            </a:endParaRPr>
          </a:p>
          <a:p>
            <a:pPr marL="0" marR="0" lvl="0" indent="457200" algn="l" rtl="0">
              <a:lnSpc>
                <a:spcPct val="100000"/>
              </a:lnSpc>
              <a:spcBef>
                <a:spcPts val="0"/>
              </a:spcBef>
              <a:spcAft>
                <a:spcPts val="0"/>
              </a:spcAft>
              <a:buClr>
                <a:schemeClr val="dk1"/>
              </a:buClr>
              <a:buSzPts val="3200"/>
              <a:buFont typeface="Arial"/>
              <a:buNone/>
            </a:pPr>
            <a:endParaRPr sz="500" b="1" i="0" u="none" strike="noStrike" cap="none">
              <a:solidFill>
                <a:srgbClr val="2E5D5A"/>
              </a:solidFill>
              <a:latin typeface="Calibri"/>
              <a:ea typeface="Calibri"/>
              <a:cs typeface="Calibri"/>
              <a:sym typeface="Calibri"/>
            </a:endParaRPr>
          </a:p>
          <a:p>
            <a:pPr marL="457200" marR="0" lvl="0" indent="0" algn="just" rtl="0">
              <a:lnSpc>
                <a:spcPct val="100000"/>
              </a:lnSpc>
              <a:spcBef>
                <a:spcPts val="0"/>
              </a:spcBef>
              <a:spcAft>
                <a:spcPts val="0"/>
              </a:spcAft>
              <a:buClr>
                <a:schemeClr val="dk1"/>
              </a:buClr>
              <a:buSzPts val="2800"/>
              <a:buFont typeface="Arial"/>
              <a:buNone/>
            </a:pPr>
            <a:r>
              <a:rPr lang="fr-FR" sz="2200" b="0" i="0" u="none" strike="noStrike" cap="none">
                <a:solidFill>
                  <a:schemeClr val="dk1"/>
                </a:solidFill>
                <a:latin typeface="Calibri"/>
                <a:ea typeface="Calibri"/>
                <a:cs typeface="Calibri"/>
                <a:sym typeface="Calibri"/>
              </a:rPr>
              <a:t>Les </a:t>
            </a:r>
            <a:r>
              <a:rPr lang="fr-FR" sz="2200" b="1" i="0" u="none" strike="noStrike" cap="none">
                <a:solidFill>
                  <a:schemeClr val="dk1"/>
                </a:solidFill>
                <a:latin typeface="Calibri"/>
                <a:ea typeface="Calibri"/>
                <a:cs typeface="Calibri"/>
                <a:sym typeface="Calibri"/>
              </a:rPr>
              <a:t>variables </a:t>
            </a:r>
            <a:r>
              <a:rPr lang="fr-FR" sz="2200" b="1">
                <a:solidFill>
                  <a:schemeClr val="dk1"/>
                </a:solidFill>
                <a:latin typeface="Calibri"/>
                <a:ea typeface="Calibri"/>
                <a:cs typeface="Calibri"/>
                <a:sym typeface="Calibri"/>
              </a:rPr>
              <a:t>numériques</a:t>
            </a:r>
            <a:r>
              <a:rPr lang="fr-FR" sz="2200" b="1" i="0" u="none" strike="noStrike" cap="none">
                <a:solidFill>
                  <a:schemeClr val="dk1"/>
                </a:solidFill>
                <a:latin typeface="Calibri"/>
                <a:ea typeface="Calibri"/>
                <a:cs typeface="Calibri"/>
                <a:sym typeface="Calibri"/>
              </a:rPr>
              <a:t> discrètes</a:t>
            </a:r>
            <a:r>
              <a:rPr lang="fr-FR" sz="2200" b="0" i="0" u="none" strike="noStrike" cap="none">
                <a:solidFill>
                  <a:schemeClr val="dk1"/>
                </a:solidFill>
                <a:latin typeface="Calibri"/>
                <a:ea typeface="Calibri"/>
                <a:cs typeface="Calibri"/>
                <a:sym typeface="Calibri"/>
              </a:rPr>
              <a:t> sont des variables dont les valeurs sont </a:t>
            </a:r>
            <a:r>
              <a:rPr lang="fr-FR" sz="2200" b="1" i="0" u="none" strike="noStrike" cap="none">
                <a:solidFill>
                  <a:schemeClr val="dk1"/>
                </a:solidFill>
                <a:latin typeface="Calibri"/>
                <a:ea typeface="Calibri"/>
                <a:cs typeface="Calibri"/>
                <a:sym typeface="Calibri"/>
              </a:rPr>
              <a:t>dénombrables et ont un nombre fini de possibilités</a:t>
            </a:r>
            <a:r>
              <a:rPr lang="fr-FR" sz="2200" b="0" i="0" u="none" strike="noStrike" cap="none">
                <a:solidFill>
                  <a:schemeClr val="dk1"/>
                </a:solidFill>
                <a:latin typeface="Calibri"/>
                <a:ea typeface="Calibri"/>
                <a:cs typeface="Calibri"/>
                <a:sym typeface="Calibri"/>
              </a:rPr>
              <a:t>. </a:t>
            </a:r>
            <a:endParaRPr sz="2200" b="0" i="0" u="none" strike="noStrike" cap="none">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chemeClr val="dk1"/>
              </a:buClr>
              <a:buSzPts val="2800"/>
              <a:buFont typeface="Arial"/>
              <a:buNone/>
            </a:pPr>
            <a:endParaRPr sz="300" b="0" i="0" u="none" strike="noStrike" cap="none">
              <a:solidFill>
                <a:schemeClr val="dk1"/>
              </a:solidFill>
              <a:latin typeface="Calibri"/>
              <a:ea typeface="Calibri"/>
              <a:cs typeface="Calibri"/>
              <a:sym typeface="Calibri"/>
            </a:endParaRPr>
          </a:p>
          <a:p>
            <a:pPr marL="914400" marR="0" lvl="0" indent="0" algn="just" rtl="0">
              <a:lnSpc>
                <a:spcPct val="100000"/>
              </a:lnSpc>
              <a:spcBef>
                <a:spcPts val="0"/>
              </a:spcBef>
              <a:spcAft>
                <a:spcPts val="0"/>
              </a:spcAft>
              <a:buClr>
                <a:srgbClr val="000000"/>
              </a:buClr>
              <a:buSzPts val="1800"/>
              <a:buFont typeface="Arial"/>
              <a:buNone/>
            </a:pPr>
            <a:r>
              <a:rPr lang="fr-FR" sz="1800" b="0" i="0" u="none" strike="noStrike" cap="none">
                <a:solidFill>
                  <a:schemeClr val="dk1"/>
                </a:solidFill>
                <a:latin typeface="Calibri"/>
                <a:ea typeface="Calibri"/>
                <a:cs typeface="Calibri"/>
                <a:sym typeface="Calibri"/>
              </a:rPr>
              <a:t>Les valeurs sont souvent (mais pas toujours) des nombres entiers (les nombres entiers sont des données numériques sans décimales).</a:t>
            </a:r>
            <a:endParaRPr sz="1800" b="0" i="0" u="none" strike="noStrike" cap="none">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chemeClr val="dk1"/>
              </a:buClr>
              <a:buSzPts val="2800"/>
              <a:buFont typeface="Arial"/>
              <a:buNone/>
            </a:pPr>
            <a:endParaRPr sz="2200" b="0" i="0" u="none" strike="noStrike" cap="none">
              <a:solidFill>
                <a:schemeClr val="dk1"/>
              </a:solidFill>
              <a:latin typeface="Calibri"/>
              <a:ea typeface="Calibri"/>
              <a:cs typeface="Calibri"/>
              <a:sym typeface="Calibri"/>
            </a:endParaRPr>
          </a:p>
          <a:p>
            <a:pPr marL="914400" marR="0" lvl="0" indent="-381000" algn="l" rtl="0">
              <a:lnSpc>
                <a:spcPct val="100000"/>
              </a:lnSpc>
              <a:spcBef>
                <a:spcPts val="0"/>
              </a:spcBef>
              <a:spcAft>
                <a:spcPts val="0"/>
              </a:spcAft>
              <a:buClr>
                <a:srgbClr val="2E5D5A"/>
              </a:buClr>
              <a:buSzPts val="2400"/>
              <a:buFont typeface="Calibri"/>
              <a:buChar char="●"/>
            </a:pPr>
            <a:r>
              <a:rPr lang="fr-FR" sz="2400" b="1" i="0" u="none" strike="noStrike" cap="none">
                <a:solidFill>
                  <a:srgbClr val="2E5D5A"/>
                </a:solidFill>
                <a:latin typeface="Calibri"/>
                <a:ea typeface="Calibri"/>
                <a:cs typeface="Calibri"/>
                <a:sym typeface="Calibri"/>
              </a:rPr>
              <a:t>Variables quantitatives continues</a:t>
            </a:r>
            <a:endParaRPr sz="2400" b="1" i="0" u="none" strike="noStrike" cap="none">
              <a:solidFill>
                <a:srgbClr val="2E5D5A"/>
              </a:solidFill>
              <a:latin typeface="Calibri"/>
              <a:ea typeface="Calibri"/>
              <a:cs typeface="Calibri"/>
              <a:sym typeface="Calibri"/>
            </a:endParaRPr>
          </a:p>
          <a:p>
            <a:pPr marL="457200" marR="0" lvl="0" indent="0" algn="just" rtl="0">
              <a:lnSpc>
                <a:spcPct val="100000"/>
              </a:lnSpc>
              <a:spcBef>
                <a:spcPts val="0"/>
              </a:spcBef>
              <a:spcAft>
                <a:spcPts val="0"/>
              </a:spcAft>
              <a:buClr>
                <a:schemeClr val="dk1"/>
              </a:buClr>
              <a:buSzPts val="2800"/>
              <a:buFont typeface="Arial"/>
              <a:buNone/>
            </a:pPr>
            <a:r>
              <a:rPr lang="fr-FR" sz="2200" b="0" i="0" u="none" strike="noStrike" cap="none">
                <a:solidFill>
                  <a:schemeClr val="dk1"/>
                </a:solidFill>
                <a:latin typeface="Calibri"/>
                <a:ea typeface="Calibri"/>
                <a:cs typeface="Calibri"/>
                <a:sym typeface="Calibri"/>
              </a:rPr>
              <a:t>En revanche, les </a:t>
            </a:r>
            <a:r>
              <a:rPr lang="fr-FR" sz="2200" b="1" i="0" u="none" strike="noStrike" cap="none">
                <a:solidFill>
                  <a:schemeClr val="dk1"/>
                </a:solidFill>
                <a:latin typeface="Calibri"/>
                <a:ea typeface="Calibri"/>
                <a:cs typeface="Calibri"/>
                <a:sym typeface="Calibri"/>
              </a:rPr>
              <a:t>variables </a:t>
            </a:r>
            <a:r>
              <a:rPr lang="fr-FR" sz="2200" b="1">
                <a:solidFill>
                  <a:schemeClr val="dk1"/>
                </a:solidFill>
                <a:latin typeface="Calibri"/>
                <a:ea typeface="Calibri"/>
                <a:cs typeface="Calibri"/>
                <a:sym typeface="Calibri"/>
              </a:rPr>
              <a:t>numériques</a:t>
            </a:r>
            <a:r>
              <a:rPr lang="fr-FR" sz="2200" b="1" i="0" u="none" strike="noStrike" cap="none">
                <a:solidFill>
                  <a:schemeClr val="dk1"/>
                </a:solidFill>
                <a:latin typeface="Calibri"/>
                <a:ea typeface="Calibri"/>
                <a:cs typeface="Calibri"/>
                <a:sym typeface="Calibri"/>
              </a:rPr>
              <a:t> continues</a:t>
            </a:r>
            <a:r>
              <a:rPr lang="fr-FR" sz="2200" b="0" i="0" u="none" strike="noStrike" cap="none">
                <a:solidFill>
                  <a:schemeClr val="dk1"/>
                </a:solidFill>
                <a:latin typeface="Calibri"/>
                <a:ea typeface="Calibri"/>
                <a:cs typeface="Calibri"/>
                <a:sym typeface="Calibri"/>
              </a:rPr>
              <a:t> sont des variables dont </a:t>
            </a:r>
            <a:r>
              <a:rPr lang="fr-FR" sz="2200" b="1" i="0" u="none" strike="noStrike" cap="none">
                <a:solidFill>
                  <a:schemeClr val="dk1"/>
                </a:solidFill>
                <a:latin typeface="Calibri"/>
                <a:ea typeface="Calibri"/>
                <a:cs typeface="Calibri"/>
                <a:sym typeface="Calibri"/>
              </a:rPr>
              <a:t>les valeurs ne sont pas dénombrables et qui ont un nombre infini de possibilités</a:t>
            </a:r>
            <a:r>
              <a:rPr lang="fr-FR" sz="2200" b="0" i="0" u="none" strike="noStrike" cap="none">
                <a:solidFill>
                  <a:schemeClr val="dk1"/>
                </a:solidFill>
                <a:latin typeface="Calibri"/>
                <a:ea typeface="Calibri"/>
                <a:cs typeface="Calibri"/>
                <a:sym typeface="Calibri"/>
              </a:rPr>
              <a:t>. </a:t>
            </a:r>
            <a:endParaRPr sz="2200" b="0" i="0" u="none" strike="noStrike" cap="none">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chemeClr val="dk1"/>
              </a:buClr>
              <a:buSzPts val="2800"/>
              <a:buFont typeface="Arial"/>
              <a:buNone/>
            </a:pPr>
            <a:endParaRPr sz="22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3200"/>
              <a:buFont typeface="Arial"/>
              <a:buNone/>
            </a:pPr>
            <a:r>
              <a:rPr lang="fr-FR" sz="2400" b="1" i="1" u="none" strike="noStrike" cap="none">
                <a:solidFill>
                  <a:srgbClr val="E69138"/>
                </a:solidFill>
                <a:latin typeface="Calibri"/>
                <a:ea typeface="Calibri"/>
                <a:cs typeface="Calibri"/>
                <a:sym typeface="Calibri"/>
              </a:rPr>
              <a:t>Avez-vous des exemples de variables discrètes ou continues ? </a:t>
            </a:r>
            <a:endParaRPr sz="2200" b="0" i="0" u="none" strike="noStrike" cap="none">
              <a:solidFill>
                <a:schemeClr val="dk1"/>
              </a:solidFill>
              <a:latin typeface="Calibri"/>
              <a:ea typeface="Calibri"/>
              <a:cs typeface="Calibri"/>
              <a:sym typeface="Calibri"/>
            </a:endParaRPr>
          </a:p>
          <a:p>
            <a:pPr marL="0" marR="0" lvl="0" indent="457200" algn="l" rtl="0">
              <a:lnSpc>
                <a:spcPct val="100000"/>
              </a:lnSpc>
              <a:spcBef>
                <a:spcPts val="0"/>
              </a:spcBef>
              <a:spcAft>
                <a:spcPts val="0"/>
              </a:spcAft>
              <a:buClr>
                <a:schemeClr val="dk1"/>
              </a:buClr>
              <a:buSzPts val="3200"/>
              <a:buFont typeface="Arial"/>
              <a:buNone/>
            </a:pPr>
            <a:endParaRPr sz="2600" b="1" i="0" u="none" strike="noStrike" cap="none">
              <a:solidFill>
                <a:srgbClr val="2E5D5A"/>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800"/>
              <a:buFont typeface="Arial"/>
              <a:buNone/>
            </a:pPr>
            <a:endParaRPr sz="2400" b="0" i="0" u="none" strike="noStrike" cap="non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800"/>
              <a:buFont typeface="Arial"/>
              <a:buNone/>
            </a:pPr>
            <a:endParaRPr sz="2400" b="0" i="0" u="none" strike="noStrike" cap="none">
              <a:solidFill>
                <a:srgbClr val="000000"/>
              </a:solidFill>
              <a:latin typeface="Calibri"/>
              <a:ea typeface="Calibri"/>
              <a:cs typeface="Calibri"/>
              <a:sym typeface="Calibri"/>
            </a:endParaRPr>
          </a:p>
        </p:txBody>
      </p:sp>
      <p:sp>
        <p:nvSpPr>
          <p:cNvPr id="192" name="Google Shape;192;g322b1141c84_0_68"/>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1</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2/12</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pic>
        <p:nvPicPr>
          <p:cNvPr id="193" name="Google Shape;193;g322b1141c84_0_68"/>
          <p:cNvPicPr preferRelativeResize="0"/>
          <p:nvPr/>
        </p:nvPicPr>
        <p:blipFill rotWithShape="1">
          <a:blip r:embed="rId3">
            <a:alphaModFix/>
          </a:blip>
          <a:srcRect/>
          <a:stretch/>
        </p:blipFill>
        <p:spPr>
          <a:xfrm>
            <a:off x="5386472" y="2438825"/>
            <a:ext cx="887960" cy="698100"/>
          </a:xfrm>
          <a:prstGeom prst="rect">
            <a:avLst/>
          </a:prstGeom>
          <a:noFill/>
          <a:ln>
            <a:noFill/>
          </a:ln>
        </p:spPr>
      </p:pic>
      <p:pic>
        <p:nvPicPr>
          <p:cNvPr id="194" name="Google Shape;194;g322b1141c84_0_68"/>
          <p:cNvPicPr preferRelativeResize="0"/>
          <p:nvPr/>
        </p:nvPicPr>
        <p:blipFill rotWithShape="1">
          <a:blip r:embed="rId3">
            <a:alphaModFix/>
          </a:blip>
          <a:srcRect/>
          <a:stretch/>
        </p:blipFill>
        <p:spPr>
          <a:xfrm>
            <a:off x="6274422" y="2438825"/>
            <a:ext cx="887960" cy="698100"/>
          </a:xfrm>
          <a:prstGeom prst="rect">
            <a:avLst/>
          </a:prstGeom>
          <a:noFill/>
          <a:ln>
            <a:noFill/>
          </a:ln>
        </p:spPr>
      </p:pic>
      <p:pic>
        <p:nvPicPr>
          <p:cNvPr id="195" name="Google Shape;195;g322b1141c84_0_68"/>
          <p:cNvPicPr preferRelativeResize="0"/>
          <p:nvPr/>
        </p:nvPicPr>
        <p:blipFill rotWithShape="1">
          <a:blip r:embed="rId4">
            <a:alphaModFix/>
          </a:blip>
          <a:srcRect/>
          <a:stretch/>
        </p:blipFill>
        <p:spPr>
          <a:xfrm>
            <a:off x="5386475" y="4544900"/>
            <a:ext cx="3490875" cy="524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329f557f827_0_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12</a:t>
            </a:fld>
            <a:endParaRPr/>
          </a:p>
        </p:txBody>
      </p:sp>
      <p:sp>
        <p:nvSpPr>
          <p:cNvPr id="201" name="Google Shape;201;g329f557f827_0_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2" name="Google Shape;202;g329f557f827_0_0"/>
          <p:cNvSpPr txBox="1"/>
          <p:nvPr/>
        </p:nvSpPr>
        <p:spPr>
          <a:xfrm>
            <a:off x="439950" y="860975"/>
            <a:ext cx="8219100" cy="81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2900" b="1" i="0" u="none" strike="noStrike" cap="none">
                <a:solidFill>
                  <a:srgbClr val="2E5D5A"/>
                </a:solidFill>
                <a:latin typeface="Calibri"/>
                <a:ea typeface="Calibri"/>
                <a:cs typeface="Calibri"/>
                <a:sym typeface="Calibri"/>
              </a:rPr>
              <a:t>1. Variables numériques - Exemples</a:t>
            </a:r>
            <a:endParaRPr sz="2900" b="1" i="0" u="none" strike="noStrike" cap="none">
              <a:solidFill>
                <a:srgbClr val="2E5D5A"/>
              </a:solidFill>
              <a:latin typeface="Calibri"/>
              <a:ea typeface="Calibri"/>
              <a:cs typeface="Calibri"/>
              <a:sym typeface="Calibri"/>
            </a:endParaRPr>
          </a:p>
        </p:txBody>
      </p:sp>
      <p:sp>
        <p:nvSpPr>
          <p:cNvPr id="203" name="Google Shape;203;g329f557f827_0_0"/>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204" name="Google Shape;204;g329f557f827_0_0"/>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1</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2/12</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205" name="Google Shape;205;g329f557f827_0_0"/>
          <p:cNvSpPr txBox="1">
            <a:spLocks noGrp="1"/>
          </p:cNvSpPr>
          <p:nvPr>
            <p:ph type="body" idx="1"/>
          </p:nvPr>
        </p:nvSpPr>
        <p:spPr>
          <a:xfrm>
            <a:off x="457200" y="1639271"/>
            <a:ext cx="4040100" cy="415500"/>
          </a:xfrm>
          <a:prstGeom prst="rect">
            <a:avLst/>
          </a:prstGeom>
          <a:noFill/>
          <a:ln>
            <a:noFill/>
          </a:ln>
        </p:spPr>
        <p:txBody>
          <a:bodyPr spcFirstLastPara="1" wrap="square" lIns="91425" tIns="45700" rIns="91425" bIns="45700" anchor="b" anchorCtr="0">
            <a:normAutofit fontScale="85000" lnSpcReduction="20000"/>
          </a:bodyPr>
          <a:lstStyle/>
          <a:p>
            <a:pPr marL="0" lvl="0" indent="0" algn="ctr" rtl="0">
              <a:lnSpc>
                <a:spcPct val="100000"/>
              </a:lnSpc>
              <a:spcBef>
                <a:spcPts val="480"/>
              </a:spcBef>
              <a:spcAft>
                <a:spcPts val="0"/>
              </a:spcAft>
              <a:buSzPts val="2824"/>
              <a:buNone/>
            </a:pPr>
            <a:r>
              <a:rPr lang="fr-FR">
                <a:solidFill>
                  <a:srgbClr val="2E5D5A"/>
                </a:solidFill>
              </a:rPr>
              <a:t>Variables discrètes</a:t>
            </a:r>
            <a:r>
              <a:rPr lang="fr-FR"/>
              <a:t> </a:t>
            </a:r>
            <a:endParaRPr/>
          </a:p>
        </p:txBody>
      </p:sp>
      <p:sp>
        <p:nvSpPr>
          <p:cNvPr id="206" name="Google Shape;206;g329f557f827_0_0"/>
          <p:cNvSpPr txBox="1">
            <a:spLocks noGrp="1"/>
          </p:cNvSpPr>
          <p:nvPr>
            <p:ph type="body" idx="2"/>
          </p:nvPr>
        </p:nvSpPr>
        <p:spPr>
          <a:xfrm>
            <a:off x="457200" y="2275225"/>
            <a:ext cx="4040100" cy="3951300"/>
          </a:xfrm>
          <a:prstGeom prst="rect">
            <a:avLst/>
          </a:prstGeom>
          <a:noFill/>
          <a:ln>
            <a:noFill/>
          </a:ln>
        </p:spPr>
        <p:txBody>
          <a:bodyPr spcFirstLastPara="1" wrap="square" lIns="91425" tIns="45700" rIns="91425" bIns="45700" anchor="t" anchorCtr="0">
            <a:normAutofit fontScale="70000" lnSpcReduction="20000"/>
          </a:bodyPr>
          <a:lstStyle/>
          <a:p>
            <a:pPr marL="457200" lvl="0" indent="-358140" algn="just" rtl="0">
              <a:lnSpc>
                <a:spcPct val="100000"/>
              </a:lnSpc>
              <a:spcBef>
                <a:spcPts val="0"/>
              </a:spcBef>
              <a:spcAft>
                <a:spcPts val="0"/>
              </a:spcAft>
              <a:buSzPct val="100000"/>
              <a:buChar char="•"/>
            </a:pPr>
            <a:r>
              <a:rPr lang="fr-FR" b="1"/>
              <a:t>Nombre d'enfants par famille,</a:t>
            </a:r>
            <a:endParaRPr b="1"/>
          </a:p>
          <a:p>
            <a:pPr marL="457200" lvl="0" indent="-358140" algn="just" rtl="0">
              <a:lnSpc>
                <a:spcPct val="100000"/>
              </a:lnSpc>
              <a:spcBef>
                <a:spcPts val="0"/>
              </a:spcBef>
              <a:spcAft>
                <a:spcPts val="0"/>
              </a:spcAft>
              <a:buSzPct val="100000"/>
              <a:buChar char="•"/>
            </a:pPr>
            <a:r>
              <a:rPr lang="fr-FR" b="1"/>
              <a:t>Nombre d’habitants d'un pays</a:t>
            </a:r>
            <a:endParaRPr b="1"/>
          </a:p>
          <a:p>
            <a:pPr marL="457200" lvl="0" indent="-358140" algn="just" rtl="0">
              <a:lnSpc>
                <a:spcPct val="100000"/>
              </a:lnSpc>
              <a:spcBef>
                <a:spcPts val="0"/>
              </a:spcBef>
              <a:spcAft>
                <a:spcPts val="0"/>
              </a:spcAft>
              <a:buSzPct val="100000"/>
              <a:buChar char="•"/>
            </a:pPr>
            <a:r>
              <a:rPr lang="fr-FR" b="1"/>
              <a:t>Nombre d’arrêt d’un bus en une heure</a:t>
            </a:r>
            <a:endParaRPr b="1"/>
          </a:p>
          <a:p>
            <a:pPr marL="457200" lvl="0" indent="-358140" algn="just" rtl="0">
              <a:lnSpc>
                <a:spcPct val="100000"/>
              </a:lnSpc>
              <a:spcBef>
                <a:spcPts val="0"/>
              </a:spcBef>
              <a:spcAft>
                <a:spcPts val="0"/>
              </a:spcAft>
              <a:buSzPct val="100000"/>
              <a:buChar char="•"/>
            </a:pPr>
            <a:r>
              <a:rPr lang="fr-FR" b="1"/>
              <a:t>L’âge révolu</a:t>
            </a:r>
            <a:endParaRPr b="1"/>
          </a:p>
          <a:p>
            <a:pPr marL="0" lvl="0" indent="0" algn="just" rtl="0">
              <a:lnSpc>
                <a:spcPct val="100000"/>
              </a:lnSpc>
              <a:spcBef>
                <a:spcPts val="0"/>
              </a:spcBef>
              <a:spcAft>
                <a:spcPts val="0"/>
              </a:spcAft>
              <a:buClr>
                <a:schemeClr val="dk1"/>
              </a:buClr>
              <a:buSzPct val="116665"/>
              <a:buFont typeface="Arial"/>
              <a:buNone/>
            </a:pPr>
            <a:endParaRPr/>
          </a:p>
          <a:p>
            <a:pPr marL="0" lvl="0" indent="0" algn="just" rtl="0">
              <a:lnSpc>
                <a:spcPct val="100000"/>
              </a:lnSpc>
              <a:spcBef>
                <a:spcPts val="0"/>
              </a:spcBef>
              <a:spcAft>
                <a:spcPts val="0"/>
              </a:spcAft>
              <a:buSzPct val="142857"/>
              <a:buNone/>
            </a:pPr>
            <a:r>
              <a:rPr lang="fr-FR"/>
              <a:t>Même s'il faut beaucoup de temps pour compter les habitants d'un grand pays, cela reste techniquement faisable. </a:t>
            </a:r>
            <a:endParaRPr/>
          </a:p>
          <a:p>
            <a:pPr marL="0" lvl="0" indent="0" algn="just" rtl="0">
              <a:lnSpc>
                <a:spcPct val="100000"/>
              </a:lnSpc>
              <a:spcBef>
                <a:spcPts val="0"/>
              </a:spcBef>
              <a:spcAft>
                <a:spcPts val="0"/>
              </a:spcAft>
              <a:buSzPct val="142857"/>
              <a:buNone/>
            </a:pPr>
            <a:endParaRPr/>
          </a:p>
          <a:p>
            <a:pPr marL="0" lvl="0" indent="0" algn="just" rtl="0">
              <a:lnSpc>
                <a:spcPct val="100000"/>
              </a:lnSpc>
              <a:spcBef>
                <a:spcPts val="0"/>
              </a:spcBef>
              <a:spcAft>
                <a:spcPts val="0"/>
              </a:spcAft>
              <a:buClr>
                <a:schemeClr val="dk1"/>
              </a:buClr>
              <a:buSzPct val="116665"/>
              <a:buFont typeface="Arial"/>
              <a:buNone/>
            </a:pPr>
            <a:r>
              <a:rPr lang="fr-FR"/>
              <a:t>Pour tous les exemples, le nombre de possibilités est fini. Quel que soit le nombre d'enfants dans une famille, il ne sera jamais de 3,58 ou de 7,912 ; le </a:t>
            </a:r>
            <a:r>
              <a:rPr lang="fr-FR" b="1"/>
              <a:t>nombre de possibilités est donc fini et donc dénombrable</a:t>
            </a:r>
            <a:r>
              <a:rPr lang="fr-FR"/>
              <a:t>.</a:t>
            </a:r>
            <a:endParaRPr/>
          </a:p>
        </p:txBody>
      </p:sp>
      <p:sp>
        <p:nvSpPr>
          <p:cNvPr id="207" name="Google Shape;207;g329f557f827_0_0"/>
          <p:cNvSpPr txBox="1">
            <a:spLocks noGrp="1"/>
          </p:cNvSpPr>
          <p:nvPr>
            <p:ph type="body" idx="3"/>
          </p:nvPr>
        </p:nvSpPr>
        <p:spPr>
          <a:xfrm>
            <a:off x="4645025" y="1611321"/>
            <a:ext cx="4041900" cy="415500"/>
          </a:xfrm>
          <a:prstGeom prst="rect">
            <a:avLst/>
          </a:prstGeom>
          <a:noFill/>
          <a:ln>
            <a:noFill/>
          </a:ln>
        </p:spPr>
        <p:txBody>
          <a:bodyPr spcFirstLastPara="1" wrap="square" lIns="91425" tIns="45700" rIns="91425" bIns="45700" anchor="b" anchorCtr="0">
            <a:normAutofit fontScale="85000" lnSpcReduction="20000"/>
          </a:bodyPr>
          <a:lstStyle/>
          <a:p>
            <a:pPr marL="0" lvl="0" indent="0" algn="ctr" rtl="0">
              <a:lnSpc>
                <a:spcPct val="100000"/>
              </a:lnSpc>
              <a:spcBef>
                <a:spcPts val="480"/>
              </a:spcBef>
              <a:spcAft>
                <a:spcPts val="0"/>
              </a:spcAft>
              <a:buSzPts val="2824"/>
              <a:buNone/>
            </a:pPr>
            <a:r>
              <a:rPr lang="fr-FR">
                <a:solidFill>
                  <a:srgbClr val="2E5D5A"/>
                </a:solidFill>
              </a:rPr>
              <a:t>Variables continues</a:t>
            </a:r>
            <a:endParaRPr/>
          </a:p>
        </p:txBody>
      </p:sp>
      <p:pic>
        <p:nvPicPr>
          <p:cNvPr id="208" name="Google Shape;208;g329f557f827_0_0"/>
          <p:cNvPicPr preferRelativeResize="0"/>
          <p:nvPr/>
        </p:nvPicPr>
        <p:blipFill rotWithShape="1">
          <a:blip r:embed="rId3">
            <a:alphaModFix/>
          </a:blip>
          <a:srcRect/>
          <a:stretch/>
        </p:blipFill>
        <p:spPr>
          <a:xfrm>
            <a:off x="279222" y="1577125"/>
            <a:ext cx="887960" cy="698100"/>
          </a:xfrm>
          <a:prstGeom prst="rect">
            <a:avLst/>
          </a:prstGeom>
          <a:noFill/>
          <a:ln>
            <a:noFill/>
          </a:ln>
        </p:spPr>
      </p:pic>
      <p:pic>
        <p:nvPicPr>
          <p:cNvPr id="209" name="Google Shape;209;g329f557f827_0_0"/>
          <p:cNvPicPr preferRelativeResize="0"/>
          <p:nvPr/>
        </p:nvPicPr>
        <p:blipFill rotWithShape="1">
          <a:blip r:embed="rId4">
            <a:alphaModFix/>
          </a:blip>
          <a:srcRect/>
          <a:stretch/>
        </p:blipFill>
        <p:spPr>
          <a:xfrm>
            <a:off x="6238276" y="2447675"/>
            <a:ext cx="2763437" cy="415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322b1141c84_0_3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13</a:t>
            </a:fld>
            <a:endParaRPr/>
          </a:p>
        </p:txBody>
      </p:sp>
      <p:sp>
        <p:nvSpPr>
          <p:cNvPr id="215" name="Google Shape;215;g322b1141c84_0_3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 name="Google Shape;216;g322b1141c84_0_36"/>
          <p:cNvSpPr txBox="1"/>
          <p:nvPr/>
        </p:nvSpPr>
        <p:spPr>
          <a:xfrm>
            <a:off x="439950" y="860975"/>
            <a:ext cx="8219100" cy="81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2900" b="1" i="0" u="none" strike="noStrike" cap="none">
                <a:solidFill>
                  <a:srgbClr val="2E5D5A"/>
                </a:solidFill>
                <a:latin typeface="Calibri"/>
                <a:ea typeface="Calibri"/>
                <a:cs typeface="Calibri"/>
                <a:sym typeface="Calibri"/>
              </a:rPr>
              <a:t>1. Variables numériques - Exemples</a:t>
            </a:r>
            <a:endParaRPr sz="2900" b="1" i="0" u="none" strike="noStrike" cap="none">
              <a:solidFill>
                <a:srgbClr val="2E5D5A"/>
              </a:solidFill>
              <a:latin typeface="Calibri"/>
              <a:ea typeface="Calibri"/>
              <a:cs typeface="Calibri"/>
              <a:sym typeface="Calibri"/>
            </a:endParaRPr>
          </a:p>
        </p:txBody>
      </p:sp>
      <p:sp>
        <p:nvSpPr>
          <p:cNvPr id="217" name="Google Shape;217;g322b1141c84_0_36"/>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218" name="Google Shape;218;g322b1141c84_0_36"/>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1</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2/12</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219" name="Google Shape;219;g322b1141c84_0_36"/>
          <p:cNvSpPr txBox="1">
            <a:spLocks noGrp="1"/>
          </p:cNvSpPr>
          <p:nvPr>
            <p:ph type="body" idx="2"/>
          </p:nvPr>
        </p:nvSpPr>
        <p:spPr>
          <a:xfrm>
            <a:off x="457200" y="2275225"/>
            <a:ext cx="4040100" cy="3328200"/>
          </a:xfrm>
          <a:prstGeom prst="rect">
            <a:avLst/>
          </a:prstGeom>
          <a:noFill/>
          <a:ln>
            <a:noFill/>
          </a:ln>
        </p:spPr>
        <p:txBody>
          <a:bodyPr spcFirstLastPara="1" wrap="square" lIns="91425" tIns="45700" rIns="91425" bIns="45700" anchor="t" anchorCtr="0">
            <a:normAutofit fontScale="62500" lnSpcReduction="20000"/>
          </a:bodyPr>
          <a:lstStyle/>
          <a:p>
            <a:pPr marL="457200" lvl="0" indent="-346710" algn="just" rtl="0">
              <a:lnSpc>
                <a:spcPct val="100000"/>
              </a:lnSpc>
              <a:spcBef>
                <a:spcPts val="0"/>
              </a:spcBef>
              <a:spcAft>
                <a:spcPts val="0"/>
              </a:spcAft>
              <a:buSzPct val="100000"/>
              <a:buChar char="•"/>
            </a:pPr>
            <a:r>
              <a:rPr lang="fr-FR" b="1"/>
              <a:t>Nombre d'enfants par famille,</a:t>
            </a:r>
            <a:endParaRPr b="1"/>
          </a:p>
          <a:p>
            <a:pPr marL="457200" lvl="0" indent="-346710" algn="just" rtl="0">
              <a:lnSpc>
                <a:spcPct val="100000"/>
              </a:lnSpc>
              <a:spcBef>
                <a:spcPts val="0"/>
              </a:spcBef>
              <a:spcAft>
                <a:spcPts val="0"/>
              </a:spcAft>
              <a:buSzPct val="100000"/>
              <a:buChar char="•"/>
            </a:pPr>
            <a:r>
              <a:rPr lang="fr-FR" b="1"/>
              <a:t>Nombre d’habitants d'un pays</a:t>
            </a:r>
            <a:endParaRPr b="1"/>
          </a:p>
          <a:p>
            <a:pPr marL="457200" lvl="0" indent="-346710" algn="just" rtl="0">
              <a:lnSpc>
                <a:spcPct val="100000"/>
              </a:lnSpc>
              <a:spcBef>
                <a:spcPts val="0"/>
              </a:spcBef>
              <a:spcAft>
                <a:spcPts val="0"/>
              </a:spcAft>
              <a:buSzPct val="100000"/>
              <a:buChar char="•"/>
            </a:pPr>
            <a:r>
              <a:rPr lang="fr-FR" b="1"/>
              <a:t>Nombre d’arrêt d’un bus en une heure</a:t>
            </a:r>
            <a:endParaRPr b="1"/>
          </a:p>
          <a:p>
            <a:pPr marL="457200" lvl="0" indent="-346710" algn="just" rtl="0">
              <a:lnSpc>
                <a:spcPct val="100000"/>
              </a:lnSpc>
              <a:spcBef>
                <a:spcPts val="0"/>
              </a:spcBef>
              <a:spcAft>
                <a:spcPts val="0"/>
              </a:spcAft>
              <a:buSzPct val="100000"/>
              <a:buChar char="•"/>
            </a:pPr>
            <a:r>
              <a:rPr lang="fr-FR" b="1"/>
              <a:t>L’âge révolu</a:t>
            </a:r>
            <a:endParaRPr b="1"/>
          </a:p>
          <a:p>
            <a:pPr marL="0" lvl="0" indent="0" algn="just" rtl="0">
              <a:lnSpc>
                <a:spcPct val="100000"/>
              </a:lnSpc>
              <a:spcBef>
                <a:spcPts val="0"/>
              </a:spcBef>
              <a:spcAft>
                <a:spcPts val="0"/>
              </a:spcAft>
              <a:buClr>
                <a:schemeClr val="dk1"/>
              </a:buClr>
              <a:buSzPct val="116665"/>
              <a:buFont typeface="Arial"/>
              <a:buNone/>
            </a:pPr>
            <a:endParaRPr/>
          </a:p>
          <a:p>
            <a:pPr marL="0" lvl="0" indent="0" algn="just" rtl="0">
              <a:lnSpc>
                <a:spcPct val="100000"/>
              </a:lnSpc>
              <a:spcBef>
                <a:spcPts val="0"/>
              </a:spcBef>
              <a:spcAft>
                <a:spcPts val="0"/>
              </a:spcAft>
              <a:buSzPct val="142857"/>
              <a:buNone/>
            </a:pPr>
            <a:r>
              <a:rPr lang="fr-FR"/>
              <a:t>Même s'il faut beaucoup de temps pour compter les habitants d'un grand pays, cela reste techniquement faisable. </a:t>
            </a:r>
            <a:endParaRPr/>
          </a:p>
          <a:p>
            <a:pPr marL="0" lvl="0" indent="0" algn="just" rtl="0">
              <a:lnSpc>
                <a:spcPct val="100000"/>
              </a:lnSpc>
              <a:spcBef>
                <a:spcPts val="0"/>
              </a:spcBef>
              <a:spcAft>
                <a:spcPts val="0"/>
              </a:spcAft>
              <a:buSzPct val="142857"/>
              <a:buNone/>
            </a:pPr>
            <a:endParaRPr/>
          </a:p>
          <a:p>
            <a:pPr marL="0" lvl="0" indent="0" algn="just" rtl="0">
              <a:lnSpc>
                <a:spcPct val="100000"/>
              </a:lnSpc>
              <a:spcBef>
                <a:spcPts val="0"/>
              </a:spcBef>
              <a:spcAft>
                <a:spcPts val="0"/>
              </a:spcAft>
              <a:buClr>
                <a:schemeClr val="dk1"/>
              </a:buClr>
              <a:buSzPct val="116665"/>
              <a:buFont typeface="Arial"/>
              <a:buNone/>
            </a:pPr>
            <a:r>
              <a:rPr lang="fr-FR"/>
              <a:t>Pour tous les exemples, le nombre de possibilités est fini. Quel que soit le nombre d'enfants dans une famille, il ne sera jamais de 3,58 ou de 7,912 ; le </a:t>
            </a:r>
            <a:r>
              <a:rPr lang="fr-FR" b="1"/>
              <a:t>nombre de possibilités est donc fini et donc dénombrable</a:t>
            </a:r>
            <a:r>
              <a:rPr lang="fr-FR"/>
              <a:t>.</a:t>
            </a:r>
            <a:endParaRPr/>
          </a:p>
        </p:txBody>
      </p:sp>
      <p:sp>
        <p:nvSpPr>
          <p:cNvPr id="220" name="Google Shape;220;g322b1141c84_0_36"/>
          <p:cNvSpPr txBox="1">
            <a:spLocks noGrp="1"/>
          </p:cNvSpPr>
          <p:nvPr>
            <p:ph type="body" idx="2"/>
          </p:nvPr>
        </p:nvSpPr>
        <p:spPr>
          <a:xfrm>
            <a:off x="4780150" y="2122825"/>
            <a:ext cx="4099800" cy="3951300"/>
          </a:xfrm>
          <a:prstGeom prst="rect">
            <a:avLst/>
          </a:prstGeom>
          <a:noFill/>
          <a:ln>
            <a:noFill/>
          </a:ln>
        </p:spPr>
        <p:txBody>
          <a:bodyPr spcFirstLastPara="1" wrap="square" lIns="91425" tIns="45700" rIns="91425" bIns="45700" anchor="t" anchorCtr="0">
            <a:noAutofit/>
          </a:bodyPr>
          <a:lstStyle/>
          <a:p>
            <a:pPr marL="457200" lvl="0" indent="-336550" algn="just" rtl="0">
              <a:lnSpc>
                <a:spcPct val="80000"/>
              </a:lnSpc>
              <a:spcBef>
                <a:spcPts val="0"/>
              </a:spcBef>
              <a:spcAft>
                <a:spcPts val="0"/>
              </a:spcAft>
              <a:buSzPts val="1700"/>
              <a:buChar char="•"/>
            </a:pPr>
            <a:r>
              <a:rPr lang="fr-FR" sz="1700" b="1"/>
              <a:t>l'âge continu, </a:t>
            </a:r>
            <a:endParaRPr sz="1700" b="1"/>
          </a:p>
          <a:p>
            <a:pPr marL="457200" lvl="0" indent="-336550" algn="just" rtl="0">
              <a:lnSpc>
                <a:spcPct val="80000"/>
              </a:lnSpc>
              <a:spcBef>
                <a:spcPts val="0"/>
              </a:spcBef>
              <a:spcAft>
                <a:spcPts val="0"/>
              </a:spcAft>
              <a:buSzPts val="1700"/>
              <a:buChar char="•"/>
            </a:pPr>
            <a:r>
              <a:rPr lang="fr-FR" sz="1700" b="1"/>
              <a:t>le poids, </a:t>
            </a:r>
            <a:endParaRPr sz="1700" b="1"/>
          </a:p>
          <a:p>
            <a:pPr marL="457200" lvl="0" indent="-336550" algn="just" rtl="0">
              <a:lnSpc>
                <a:spcPct val="80000"/>
              </a:lnSpc>
              <a:spcBef>
                <a:spcPts val="0"/>
              </a:spcBef>
              <a:spcAft>
                <a:spcPts val="0"/>
              </a:spcAft>
              <a:buSzPts val="1700"/>
              <a:buChar char="•"/>
            </a:pPr>
            <a:r>
              <a:rPr lang="fr-FR" sz="1700" b="1"/>
              <a:t>la taille</a:t>
            </a:r>
            <a:endParaRPr sz="1700" b="1"/>
          </a:p>
          <a:p>
            <a:pPr marL="457200" lvl="0" indent="-336550" algn="just" rtl="0">
              <a:lnSpc>
                <a:spcPct val="80000"/>
              </a:lnSpc>
              <a:spcBef>
                <a:spcPts val="0"/>
              </a:spcBef>
              <a:spcAft>
                <a:spcPts val="0"/>
              </a:spcAft>
              <a:buSzPts val="1700"/>
              <a:buChar char="•"/>
            </a:pPr>
            <a:r>
              <a:rPr lang="fr-FR" sz="1700" b="1"/>
              <a:t>le temps, </a:t>
            </a:r>
            <a:endParaRPr sz="1700" b="1"/>
          </a:p>
          <a:p>
            <a:pPr marL="457200" lvl="0" indent="-336550" algn="just" rtl="0">
              <a:lnSpc>
                <a:spcPct val="80000"/>
              </a:lnSpc>
              <a:spcBef>
                <a:spcPts val="0"/>
              </a:spcBef>
              <a:spcAft>
                <a:spcPts val="0"/>
              </a:spcAft>
              <a:buSzPts val="1700"/>
              <a:buChar char="•"/>
            </a:pPr>
            <a:r>
              <a:rPr lang="fr-FR" sz="1700" b="1"/>
              <a:t>la température</a:t>
            </a:r>
            <a:endParaRPr sz="1700" b="1"/>
          </a:p>
          <a:p>
            <a:pPr marL="0" lvl="0" indent="0" algn="just" rtl="0">
              <a:lnSpc>
                <a:spcPct val="80000"/>
              </a:lnSpc>
              <a:spcBef>
                <a:spcPts val="0"/>
              </a:spcBef>
              <a:spcAft>
                <a:spcPts val="0"/>
              </a:spcAft>
              <a:buClr>
                <a:schemeClr val="dk1"/>
              </a:buClr>
              <a:buSzPts val="688"/>
              <a:buFont typeface="Arial"/>
              <a:buNone/>
            </a:pPr>
            <a:endParaRPr sz="1700"/>
          </a:p>
          <a:p>
            <a:pPr marL="0" lvl="0" indent="0" algn="just" rtl="0">
              <a:lnSpc>
                <a:spcPct val="80000"/>
              </a:lnSpc>
              <a:spcBef>
                <a:spcPts val="0"/>
              </a:spcBef>
              <a:spcAft>
                <a:spcPts val="0"/>
              </a:spcAft>
              <a:buClr>
                <a:schemeClr val="dk1"/>
              </a:buClr>
              <a:buSzPts val="688"/>
              <a:buFont typeface="Arial"/>
              <a:buNone/>
            </a:pPr>
            <a:r>
              <a:rPr lang="fr-FR" sz="1700"/>
              <a:t>Pour simplifier, nous utilisons généralement les années, les kilogrammes et les centimètres pour désigner respectivement l'âge, le poids et la taille. Mais, un homme de 28 ans peut en réalité avoir 28 ans, 7 mois, 16 jours, 3 heures, 4 minutes, 5 secondes.</a:t>
            </a:r>
            <a:endParaRPr sz="1700"/>
          </a:p>
          <a:p>
            <a:pPr marL="0" lvl="0" indent="0" algn="just" rtl="0">
              <a:lnSpc>
                <a:spcPct val="80000"/>
              </a:lnSpc>
              <a:spcBef>
                <a:spcPts val="0"/>
              </a:spcBef>
              <a:spcAft>
                <a:spcPts val="0"/>
              </a:spcAft>
              <a:buClr>
                <a:schemeClr val="dk1"/>
              </a:buClr>
              <a:buSzPts val="688"/>
              <a:buFont typeface="Arial"/>
              <a:buNone/>
            </a:pPr>
            <a:endParaRPr sz="1700"/>
          </a:p>
          <a:p>
            <a:pPr marL="0" lvl="0" indent="0" algn="just" rtl="0">
              <a:lnSpc>
                <a:spcPct val="80000"/>
              </a:lnSpc>
              <a:spcBef>
                <a:spcPts val="0"/>
              </a:spcBef>
              <a:spcAft>
                <a:spcPts val="0"/>
              </a:spcAft>
              <a:buSzPts val="688"/>
              <a:buNone/>
            </a:pPr>
            <a:r>
              <a:rPr lang="fr-FR" sz="1700"/>
              <a:t>Pour toutes les mesures, nous nous arrêtons généralement à un niveau de granularité standard, mais rien (sauf nos outils de mesure) ne nous empêche d'aller plus loin, ce qui conduit à un </a:t>
            </a:r>
            <a:r>
              <a:rPr lang="fr-FR" sz="1700" b="1"/>
              <a:t>nombre infini de valeurs potentielles</a:t>
            </a:r>
            <a:r>
              <a:rPr lang="fr-FR" sz="1700"/>
              <a:t>. Le fait que les valeurs puissent prendre un nombre infini de possibilités les rend indénombrables.</a:t>
            </a:r>
            <a:endParaRPr sz="1700"/>
          </a:p>
        </p:txBody>
      </p:sp>
      <p:pic>
        <p:nvPicPr>
          <p:cNvPr id="221" name="Google Shape;221;g322b1141c84_0_36"/>
          <p:cNvPicPr preferRelativeResize="0"/>
          <p:nvPr/>
        </p:nvPicPr>
        <p:blipFill rotWithShape="1">
          <a:blip r:embed="rId3">
            <a:alphaModFix/>
          </a:blip>
          <a:srcRect/>
          <a:stretch/>
        </p:blipFill>
        <p:spPr>
          <a:xfrm>
            <a:off x="279222" y="1577125"/>
            <a:ext cx="887960" cy="698100"/>
          </a:xfrm>
          <a:prstGeom prst="rect">
            <a:avLst/>
          </a:prstGeom>
          <a:noFill/>
          <a:ln>
            <a:noFill/>
          </a:ln>
        </p:spPr>
      </p:pic>
      <p:pic>
        <p:nvPicPr>
          <p:cNvPr id="222" name="Google Shape;222;g322b1141c84_0_36"/>
          <p:cNvPicPr preferRelativeResize="0"/>
          <p:nvPr/>
        </p:nvPicPr>
        <p:blipFill rotWithShape="1">
          <a:blip r:embed="rId4">
            <a:alphaModFix/>
          </a:blip>
          <a:srcRect/>
          <a:stretch/>
        </p:blipFill>
        <p:spPr>
          <a:xfrm>
            <a:off x="6238276" y="2447675"/>
            <a:ext cx="2763437" cy="415500"/>
          </a:xfrm>
          <a:prstGeom prst="rect">
            <a:avLst/>
          </a:prstGeom>
          <a:noFill/>
          <a:ln>
            <a:noFill/>
          </a:ln>
        </p:spPr>
      </p:pic>
      <p:sp>
        <p:nvSpPr>
          <p:cNvPr id="223" name="Google Shape;223;g322b1141c84_0_36"/>
          <p:cNvSpPr txBox="1">
            <a:spLocks noGrp="1"/>
          </p:cNvSpPr>
          <p:nvPr>
            <p:ph type="body" idx="1"/>
          </p:nvPr>
        </p:nvSpPr>
        <p:spPr>
          <a:xfrm>
            <a:off x="457200" y="1639271"/>
            <a:ext cx="4040100" cy="415500"/>
          </a:xfrm>
          <a:prstGeom prst="rect">
            <a:avLst/>
          </a:prstGeom>
          <a:noFill/>
          <a:ln>
            <a:noFill/>
          </a:ln>
        </p:spPr>
        <p:txBody>
          <a:bodyPr spcFirstLastPara="1" wrap="square" lIns="91425" tIns="45700" rIns="91425" bIns="45700" anchor="b" anchorCtr="0">
            <a:normAutofit fontScale="85000" lnSpcReduction="20000"/>
          </a:bodyPr>
          <a:lstStyle/>
          <a:p>
            <a:pPr marL="0" lvl="0" indent="0" algn="ctr" rtl="0">
              <a:lnSpc>
                <a:spcPct val="100000"/>
              </a:lnSpc>
              <a:spcBef>
                <a:spcPts val="480"/>
              </a:spcBef>
              <a:spcAft>
                <a:spcPts val="0"/>
              </a:spcAft>
              <a:buSzPts val="2824"/>
              <a:buNone/>
            </a:pPr>
            <a:r>
              <a:rPr lang="fr-FR">
                <a:solidFill>
                  <a:srgbClr val="2E5D5A"/>
                </a:solidFill>
              </a:rPr>
              <a:t>Variables discrètes</a:t>
            </a:r>
            <a:r>
              <a:rPr lang="fr-FR"/>
              <a:t> </a:t>
            </a:r>
            <a:endParaRPr/>
          </a:p>
        </p:txBody>
      </p:sp>
      <p:sp>
        <p:nvSpPr>
          <p:cNvPr id="224" name="Google Shape;224;g322b1141c84_0_36"/>
          <p:cNvSpPr txBox="1">
            <a:spLocks noGrp="1"/>
          </p:cNvSpPr>
          <p:nvPr>
            <p:ph type="body" idx="3"/>
          </p:nvPr>
        </p:nvSpPr>
        <p:spPr>
          <a:xfrm>
            <a:off x="4645025" y="1611321"/>
            <a:ext cx="4041900" cy="415500"/>
          </a:xfrm>
          <a:prstGeom prst="rect">
            <a:avLst/>
          </a:prstGeom>
          <a:noFill/>
          <a:ln>
            <a:noFill/>
          </a:ln>
        </p:spPr>
        <p:txBody>
          <a:bodyPr spcFirstLastPara="1" wrap="square" lIns="91425" tIns="45700" rIns="91425" bIns="45700" anchor="b" anchorCtr="0">
            <a:normAutofit fontScale="85000" lnSpcReduction="20000"/>
          </a:bodyPr>
          <a:lstStyle/>
          <a:p>
            <a:pPr marL="0" lvl="0" indent="0" algn="ctr" rtl="0">
              <a:lnSpc>
                <a:spcPct val="100000"/>
              </a:lnSpc>
              <a:spcBef>
                <a:spcPts val="480"/>
              </a:spcBef>
              <a:spcAft>
                <a:spcPts val="0"/>
              </a:spcAft>
              <a:buSzPts val="2824"/>
              <a:buNone/>
            </a:pPr>
            <a:r>
              <a:rPr lang="fr-FR">
                <a:solidFill>
                  <a:srgbClr val="2E5D5A"/>
                </a:solidFill>
              </a:rPr>
              <a:t>Variables continues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329f557f827_0_1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14</a:t>
            </a:fld>
            <a:endParaRPr/>
          </a:p>
        </p:txBody>
      </p:sp>
      <p:sp>
        <p:nvSpPr>
          <p:cNvPr id="230" name="Google Shape;230;g329f557f827_0_15"/>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 name="Google Shape;231;g329f557f827_0_15"/>
          <p:cNvSpPr txBox="1"/>
          <p:nvPr/>
        </p:nvSpPr>
        <p:spPr>
          <a:xfrm>
            <a:off x="439950" y="860975"/>
            <a:ext cx="8219100" cy="81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2900" b="1" i="0" u="none" strike="noStrike" cap="none">
                <a:solidFill>
                  <a:srgbClr val="2E5D5A"/>
                </a:solidFill>
                <a:latin typeface="Calibri"/>
                <a:ea typeface="Calibri"/>
                <a:cs typeface="Calibri"/>
                <a:sym typeface="Calibri"/>
              </a:rPr>
              <a:t>1. Variables numériques - Exemples</a:t>
            </a:r>
            <a:endParaRPr sz="2900" b="1" i="0" u="none" strike="noStrike" cap="none">
              <a:solidFill>
                <a:srgbClr val="2E5D5A"/>
              </a:solidFill>
              <a:latin typeface="Calibri"/>
              <a:ea typeface="Calibri"/>
              <a:cs typeface="Calibri"/>
              <a:sym typeface="Calibri"/>
            </a:endParaRPr>
          </a:p>
        </p:txBody>
      </p:sp>
      <p:sp>
        <p:nvSpPr>
          <p:cNvPr id="232" name="Google Shape;232;g329f557f827_0_15"/>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233" name="Google Shape;233;g329f557f827_0_15"/>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1</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2/12</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234" name="Google Shape;234;g329f557f827_0_15"/>
          <p:cNvSpPr txBox="1">
            <a:spLocks noGrp="1"/>
          </p:cNvSpPr>
          <p:nvPr>
            <p:ph type="body" idx="1"/>
          </p:nvPr>
        </p:nvSpPr>
        <p:spPr>
          <a:xfrm>
            <a:off x="457200" y="1639271"/>
            <a:ext cx="4040100" cy="415500"/>
          </a:xfrm>
          <a:prstGeom prst="rect">
            <a:avLst/>
          </a:prstGeom>
          <a:noFill/>
          <a:ln>
            <a:noFill/>
          </a:ln>
        </p:spPr>
        <p:txBody>
          <a:bodyPr spcFirstLastPara="1" wrap="square" lIns="91425" tIns="45700" rIns="91425" bIns="45700" anchor="b" anchorCtr="0">
            <a:normAutofit fontScale="85000" lnSpcReduction="20000"/>
          </a:bodyPr>
          <a:lstStyle/>
          <a:p>
            <a:pPr marL="0" lvl="0" indent="0" algn="ctr" rtl="0">
              <a:lnSpc>
                <a:spcPct val="100000"/>
              </a:lnSpc>
              <a:spcBef>
                <a:spcPts val="480"/>
              </a:spcBef>
              <a:spcAft>
                <a:spcPts val="0"/>
              </a:spcAft>
              <a:buSzPts val="2824"/>
              <a:buNone/>
            </a:pPr>
            <a:r>
              <a:rPr lang="fr-FR">
                <a:solidFill>
                  <a:srgbClr val="2E5D5A"/>
                </a:solidFill>
              </a:rPr>
              <a:t>Variables discrètes</a:t>
            </a:r>
            <a:r>
              <a:rPr lang="fr-FR"/>
              <a:t> </a:t>
            </a:r>
            <a:endParaRPr/>
          </a:p>
        </p:txBody>
      </p:sp>
      <p:sp>
        <p:nvSpPr>
          <p:cNvPr id="235" name="Google Shape;235;g329f557f827_0_15"/>
          <p:cNvSpPr txBox="1">
            <a:spLocks noGrp="1"/>
          </p:cNvSpPr>
          <p:nvPr>
            <p:ph type="body" idx="2"/>
          </p:nvPr>
        </p:nvSpPr>
        <p:spPr>
          <a:xfrm>
            <a:off x="457200" y="2275225"/>
            <a:ext cx="4040100" cy="3328200"/>
          </a:xfrm>
          <a:prstGeom prst="rect">
            <a:avLst/>
          </a:prstGeom>
          <a:noFill/>
          <a:ln>
            <a:noFill/>
          </a:ln>
        </p:spPr>
        <p:txBody>
          <a:bodyPr spcFirstLastPara="1" wrap="square" lIns="91425" tIns="45700" rIns="91425" bIns="45700" anchor="t" anchorCtr="0">
            <a:normAutofit fontScale="62500" lnSpcReduction="20000"/>
          </a:bodyPr>
          <a:lstStyle/>
          <a:p>
            <a:pPr marL="457200" lvl="0" indent="-346710" algn="just" rtl="0">
              <a:lnSpc>
                <a:spcPct val="100000"/>
              </a:lnSpc>
              <a:spcBef>
                <a:spcPts val="0"/>
              </a:spcBef>
              <a:spcAft>
                <a:spcPts val="0"/>
              </a:spcAft>
              <a:buSzPct val="100000"/>
              <a:buChar char="•"/>
            </a:pPr>
            <a:r>
              <a:rPr lang="fr-FR" b="1"/>
              <a:t>Nombre d'enfants par famille,</a:t>
            </a:r>
            <a:endParaRPr b="1"/>
          </a:p>
          <a:p>
            <a:pPr marL="457200" lvl="0" indent="-346710" algn="just" rtl="0">
              <a:lnSpc>
                <a:spcPct val="100000"/>
              </a:lnSpc>
              <a:spcBef>
                <a:spcPts val="0"/>
              </a:spcBef>
              <a:spcAft>
                <a:spcPts val="0"/>
              </a:spcAft>
              <a:buSzPct val="100000"/>
              <a:buChar char="•"/>
            </a:pPr>
            <a:r>
              <a:rPr lang="fr-FR" b="1"/>
              <a:t>Nombre d’habitants d'un pays</a:t>
            </a:r>
            <a:endParaRPr b="1"/>
          </a:p>
          <a:p>
            <a:pPr marL="457200" lvl="0" indent="-346710" algn="just" rtl="0">
              <a:lnSpc>
                <a:spcPct val="100000"/>
              </a:lnSpc>
              <a:spcBef>
                <a:spcPts val="0"/>
              </a:spcBef>
              <a:spcAft>
                <a:spcPts val="0"/>
              </a:spcAft>
              <a:buSzPct val="100000"/>
              <a:buChar char="•"/>
            </a:pPr>
            <a:r>
              <a:rPr lang="fr-FR" b="1"/>
              <a:t>Nombre d’arrêt d’un bus en une heure</a:t>
            </a:r>
            <a:endParaRPr b="1"/>
          </a:p>
          <a:p>
            <a:pPr marL="457200" lvl="0" indent="-346710" algn="just" rtl="0">
              <a:lnSpc>
                <a:spcPct val="100000"/>
              </a:lnSpc>
              <a:spcBef>
                <a:spcPts val="0"/>
              </a:spcBef>
              <a:spcAft>
                <a:spcPts val="0"/>
              </a:spcAft>
              <a:buSzPct val="100000"/>
              <a:buChar char="•"/>
            </a:pPr>
            <a:r>
              <a:rPr lang="fr-FR" b="1"/>
              <a:t>L’âge révolu</a:t>
            </a:r>
            <a:endParaRPr b="1"/>
          </a:p>
          <a:p>
            <a:pPr marL="0" lvl="0" indent="0" algn="just" rtl="0">
              <a:lnSpc>
                <a:spcPct val="100000"/>
              </a:lnSpc>
              <a:spcBef>
                <a:spcPts val="0"/>
              </a:spcBef>
              <a:spcAft>
                <a:spcPts val="0"/>
              </a:spcAft>
              <a:buClr>
                <a:schemeClr val="dk1"/>
              </a:buClr>
              <a:buSzPct val="116665"/>
              <a:buFont typeface="Arial"/>
              <a:buNone/>
            </a:pPr>
            <a:endParaRPr/>
          </a:p>
          <a:p>
            <a:pPr marL="0" lvl="0" indent="0" algn="just" rtl="0">
              <a:lnSpc>
                <a:spcPct val="100000"/>
              </a:lnSpc>
              <a:spcBef>
                <a:spcPts val="0"/>
              </a:spcBef>
              <a:spcAft>
                <a:spcPts val="0"/>
              </a:spcAft>
              <a:buSzPct val="142857"/>
              <a:buNone/>
            </a:pPr>
            <a:r>
              <a:rPr lang="fr-FR"/>
              <a:t>Même s'il faut beaucoup de temps pour compter les habitants d'un grand pays, cela reste techniquement faisable. </a:t>
            </a:r>
            <a:endParaRPr/>
          </a:p>
          <a:p>
            <a:pPr marL="0" lvl="0" indent="0" algn="just" rtl="0">
              <a:lnSpc>
                <a:spcPct val="100000"/>
              </a:lnSpc>
              <a:spcBef>
                <a:spcPts val="0"/>
              </a:spcBef>
              <a:spcAft>
                <a:spcPts val="0"/>
              </a:spcAft>
              <a:buSzPct val="142857"/>
              <a:buNone/>
            </a:pPr>
            <a:endParaRPr/>
          </a:p>
          <a:p>
            <a:pPr marL="0" lvl="0" indent="0" algn="just" rtl="0">
              <a:lnSpc>
                <a:spcPct val="100000"/>
              </a:lnSpc>
              <a:spcBef>
                <a:spcPts val="0"/>
              </a:spcBef>
              <a:spcAft>
                <a:spcPts val="0"/>
              </a:spcAft>
              <a:buClr>
                <a:schemeClr val="dk1"/>
              </a:buClr>
              <a:buSzPct val="116665"/>
              <a:buFont typeface="Arial"/>
              <a:buNone/>
            </a:pPr>
            <a:r>
              <a:rPr lang="fr-FR"/>
              <a:t>Pour tous les exemples, le nombre de possibilités est fini. Quel que soit le nombre d'enfants dans une famille, il ne sera jamais de 3,58 ou de 7,912 ; le </a:t>
            </a:r>
            <a:r>
              <a:rPr lang="fr-FR" b="1"/>
              <a:t>nombre de possibilités est donc fini et donc dénombrable</a:t>
            </a:r>
            <a:r>
              <a:rPr lang="fr-FR"/>
              <a:t>.</a:t>
            </a:r>
            <a:endParaRPr/>
          </a:p>
        </p:txBody>
      </p:sp>
      <p:sp>
        <p:nvSpPr>
          <p:cNvPr id="236" name="Google Shape;236;g329f557f827_0_15"/>
          <p:cNvSpPr txBox="1">
            <a:spLocks noGrp="1"/>
          </p:cNvSpPr>
          <p:nvPr>
            <p:ph type="body" idx="3"/>
          </p:nvPr>
        </p:nvSpPr>
        <p:spPr>
          <a:xfrm>
            <a:off x="4645025" y="1611321"/>
            <a:ext cx="4041900" cy="415500"/>
          </a:xfrm>
          <a:prstGeom prst="rect">
            <a:avLst/>
          </a:prstGeom>
          <a:noFill/>
          <a:ln>
            <a:noFill/>
          </a:ln>
        </p:spPr>
        <p:txBody>
          <a:bodyPr spcFirstLastPara="1" wrap="square" lIns="91425" tIns="45700" rIns="91425" bIns="45700" anchor="b" anchorCtr="0">
            <a:normAutofit fontScale="85000" lnSpcReduction="20000"/>
          </a:bodyPr>
          <a:lstStyle/>
          <a:p>
            <a:pPr marL="0" lvl="0" indent="0" algn="ctr" rtl="0">
              <a:lnSpc>
                <a:spcPct val="100000"/>
              </a:lnSpc>
              <a:spcBef>
                <a:spcPts val="480"/>
              </a:spcBef>
              <a:spcAft>
                <a:spcPts val="0"/>
              </a:spcAft>
              <a:buSzPts val="2824"/>
              <a:buNone/>
            </a:pPr>
            <a:r>
              <a:rPr lang="fr-FR">
                <a:solidFill>
                  <a:srgbClr val="2E5D5A"/>
                </a:solidFill>
              </a:rPr>
              <a:t>Variables continues</a:t>
            </a:r>
            <a:endParaRPr/>
          </a:p>
        </p:txBody>
      </p:sp>
      <p:sp>
        <p:nvSpPr>
          <p:cNvPr id="237" name="Google Shape;237;g329f557f827_0_15"/>
          <p:cNvSpPr txBox="1">
            <a:spLocks noGrp="1"/>
          </p:cNvSpPr>
          <p:nvPr>
            <p:ph type="body" idx="2"/>
          </p:nvPr>
        </p:nvSpPr>
        <p:spPr>
          <a:xfrm>
            <a:off x="4780150" y="2122825"/>
            <a:ext cx="4099800" cy="3951300"/>
          </a:xfrm>
          <a:prstGeom prst="rect">
            <a:avLst/>
          </a:prstGeom>
          <a:noFill/>
          <a:ln>
            <a:noFill/>
          </a:ln>
        </p:spPr>
        <p:txBody>
          <a:bodyPr spcFirstLastPara="1" wrap="square" lIns="91425" tIns="45700" rIns="91425" bIns="45700" anchor="t" anchorCtr="0">
            <a:noAutofit/>
          </a:bodyPr>
          <a:lstStyle/>
          <a:p>
            <a:pPr marL="457200" lvl="0" indent="-336550" algn="just" rtl="0">
              <a:lnSpc>
                <a:spcPct val="80000"/>
              </a:lnSpc>
              <a:spcBef>
                <a:spcPts val="0"/>
              </a:spcBef>
              <a:spcAft>
                <a:spcPts val="0"/>
              </a:spcAft>
              <a:buSzPts val="1700"/>
              <a:buChar char="•"/>
            </a:pPr>
            <a:r>
              <a:rPr lang="fr-FR" sz="1700" b="1"/>
              <a:t>l'âge continu, </a:t>
            </a:r>
            <a:endParaRPr sz="1700" b="1"/>
          </a:p>
          <a:p>
            <a:pPr marL="457200" lvl="0" indent="-336550" algn="just" rtl="0">
              <a:lnSpc>
                <a:spcPct val="80000"/>
              </a:lnSpc>
              <a:spcBef>
                <a:spcPts val="0"/>
              </a:spcBef>
              <a:spcAft>
                <a:spcPts val="0"/>
              </a:spcAft>
              <a:buSzPts val="1700"/>
              <a:buChar char="•"/>
            </a:pPr>
            <a:r>
              <a:rPr lang="fr-FR" sz="1700" b="1"/>
              <a:t>le poids, </a:t>
            </a:r>
            <a:endParaRPr sz="1700" b="1"/>
          </a:p>
          <a:p>
            <a:pPr marL="457200" lvl="0" indent="-336550" algn="just" rtl="0">
              <a:lnSpc>
                <a:spcPct val="80000"/>
              </a:lnSpc>
              <a:spcBef>
                <a:spcPts val="0"/>
              </a:spcBef>
              <a:spcAft>
                <a:spcPts val="0"/>
              </a:spcAft>
              <a:buSzPts val="1700"/>
              <a:buChar char="•"/>
            </a:pPr>
            <a:r>
              <a:rPr lang="fr-FR" sz="1700" b="1"/>
              <a:t>la taille</a:t>
            </a:r>
            <a:endParaRPr sz="1700" b="1"/>
          </a:p>
          <a:p>
            <a:pPr marL="457200" lvl="0" indent="-336550" algn="just" rtl="0">
              <a:lnSpc>
                <a:spcPct val="80000"/>
              </a:lnSpc>
              <a:spcBef>
                <a:spcPts val="0"/>
              </a:spcBef>
              <a:spcAft>
                <a:spcPts val="0"/>
              </a:spcAft>
              <a:buSzPts val="1700"/>
              <a:buChar char="•"/>
            </a:pPr>
            <a:r>
              <a:rPr lang="fr-FR" sz="1700" b="1"/>
              <a:t>le temps, </a:t>
            </a:r>
            <a:endParaRPr sz="1700" b="1"/>
          </a:p>
          <a:p>
            <a:pPr marL="457200" lvl="0" indent="-336550" algn="just" rtl="0">
              <a:lnSpc>
                <a:spcPct val="80000"/>
              </a:lnSpc>
              <a:spcBef>
                <a:spcPts val="0"/>
              </a:spcBef>
              <a:spcAft>
                <a:spcPts val="0"/>
              </a:spcAft>
              <a:buSzPts val="1700"/>
              <a:buChar char="•"/>
            </a:pPr>
            <a:r>
              <a:rPr lang="fr-FR" sz="1700" b="1"/>
              <a:t>la température</a:t>
            </a:r>
            <a:endParaRPr sz="1700" b="1"/>
          </a:p>
          <a:p>
            <a:pPr marL="0" lvl="0" indent="0" algn="just" rtl="0">
              <a:lnSpc>
                <a:spcPct val="80000"/>
              </a:lnSpc>
              <a:spcBef>
                <a:spcPts val="0"/>
              </a:spcBef>
              <a:spcAft>
                <a:spcPts val="0"/>
              </a:spcAft>
              <a:buClr>
                <a:schemeClr val="dk1"/>
              </a:buClr>
              <a:buSzPts val="688"/>
              <a:buFont typeface="Arial"/>
              <a:buNone/>
            </a:pPr>
            <a:endParaRPr sz="1700"/>
          </a:p>
          <a:p>
            <a:pPr marL="0" lvl="0" indent="0" algn="just" rtl="0">
              <a:lnSpc>
                <a:spcPct val="80000"/>
              </a:lnSpc>
              <a:spcBef>
                <a:spcPts val="0"/>
              </a:spcBef>
              <a:spcAft>
                <a:spcPts val="0"/>
              </a:spcAft>
              <a:buClr>
                <a:schemeClr val="dk1"/>
              </a:buClr>
              <a:buSzPts val="688"/>
              <a:buFont typeface="Arial"/>
              <a:buNone/>
            </a:pPr>
            <a:r>
              <a:rPr lang="fr-FR" sz="1700"/>
              <a:t>Pour simplifier, nous utilisons généralement les années, les kilogrammes et les centimètres pour désigner respectivement l'âge, le poids et la taille. Mais, un homme de 28 ans peut en réalité avoir 28 ans, 7 mois, 16 jours, 3 heures, 4 minutes, 5 secondes.</a:t>
            </a:r>
            <a:endParaRPr sz="1700"/>
          </a:p>
          <a:p>
            <a:pPr marL="0" lvl="0" indent="0" algn="just" rtl="0">
              <a:lnSpc>
                <a:spcPct val="80000"/>
              </a:lnSpc>
              <a:spcBef>
                <a:spcPts val="0"/>
              </a:spcBef>
              <a:spcAft>
                <a:spcPts val="0"/>
              </a:spcAft>
              <a:buClr>
                <a:schemeClr val="dk1"/>
              </a:buClr>
              <a:buSzPts val="688"/>
              <a:buFont typeface="Arial"/>
              <a:buNone/>
            </a:pPr>
            <a:endParaRPr sz="1700"/>
          </a:p>
          <a:p>
            <a:pPr marL="0" lvl="0" indent="0" algn="just" rtl="0">
              <a:lnSpc>
                <a:spcPct val="80000"/>
              </a:lnSpc>
              <a:spcBef>
                <a:spcPts val="0"/>
              </a:spcBef>
              <a:spcAft>
                <a:spcPts val="0"/>
              </a:spcAft>
              <a:buSzPts val="688"/>
              <a:buNone/>
            </a:pPr>
            <a:r>
              <a:rPr lang="fr-FR" sz="1700"/>
              <a:t>Pour toutes les mesures, nous nous arrêtons généralement à un niveau de granularité standard, mais rien (sauf nos outils de mesure) ne nous empêche d'aller plus loin, ce qui conduit à un </a:t>
            </a:r>
            <a:r>
              <a:rPr lang="fr-FR" sz="1700" b="1"/>
              <a:t>nombre infini de valeurs potentielles</a:t>
            </a:r>
            <a:r>
              <a:rPr lang="fr-FR" sz="1700"/>
              <a:t>. Le fait que les valeurs puissent prendre un nombre infini de possibilités les rend indénombrables.</a:t>
            </a:r>
            <a:endParaRPr sz="1700"/>
          </a:p>
        </p:txBody>
      </p:sp>
      <p:pic>
        <p:nvPicPr>
          <p:cNvPr id="238" name="Google Shape;238;g329f557f827_0_15"/>
          <p:cNvPicPr preferRelativeResize="0"/>
          <p:nvPr/>
        </p:nvPicPr>
        <p:blipFill rotWithShape="1">
          <a:blip r:embed="rId3">
            <a:alphaModFix/>
          </a:blip>
          <a:srcRect/>
          <a:stretch/>
        </p:blipFill>
        <p:spPr>
          <a:xfrm>
            <a:off x="279222" y="1577125"/>
            <a:ext cx="887960" cy="698100"/>
          </a:xfrm>
          <a:prstGeom prst="rect">
            <a:avLst/>
          </a:prstGeom>
          <a:noFill/>
          <a:ln>
            <a:noFill/>
          </a:ln>
        </p:spPr>
      </p:pic>
      <p:pic>
        <p:nvPicPr>
          <p:cNvPr id="239" name="Google Shape;239;g329f557f827_0_15"/>
          <p:cNvPicPr preferRelativeResize="0"/>
          <p:nvPr/>
        </p:nvPicPr>
        <p:blipFill rotWithShape="1">
          <a:blip r:embed="rId4">
            <a:alphaModFix/>
          </a:blip>
          <a:srcRect/>
          <a:stretch/>
        </p:blipFill>
        <p:spPr>
          <a:xfrm>
            <a:off x="6238276" y="2447675"/>
            <a:ext cx="2763437" cy="415500"/>
          </a:xfrm>
          <a:prstGeom prst="rect">
            <a:avLst/>
          </a:prstGeom>
          <a:noFill/>
          <a:ln>
            <a:noFill/>
          </a:ln>
        </p:spPr>
      </p:pic>
      <p:sp>
        <p:nvSpPr>
          <p:cNvPr id="240" name="Google Shape;240;g329f557f827_0_15"/>
          <p:cNvSpPr txBox="1">
            <a:spLocks noGrp="1"/>
          </p:cNvSpPr>
          <p:nvPr>
            <p:ph type="body" idx="2"/>
          </p:nvPr>
        </p:nvSpPr>
        <p:spPr>
          <a:xfrm>
            <a:off x="315750" y="5518325"/>
            <a:ext cx="4323000" cy="1249500"/>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100000"/>
              </a:lnSpc>
              <a:spcBef>
                <a:spcPts val="0"/>
              </a:spcBef>
              <a:spcAft>
                <a:spcPts val="0"/>
              </a:spcAft>
              <a:buClr>
                <a:schemeClr val="dk1"/>
              </a:buClr>
              <a:buSzPts val="2800"/>
              <a:buFont typeface="Arial"/>
              <a:buNone/>
            </a:pPr>
            <a:r>
              <a:rPr lang="fr-FR" sz="1650" b="1">
                <a:solidFill>
                  <a:srgbClr val="CC0000"/>
                </a:solidFill>
              </a:rPr>
              <a:t>→ Attention:</a:t>
            </a:r>
            <a:r>
              <a:rPr lang="fr-FR" sz="1650"/>
              <a:t> </a:t>
            </a:r>
            <a:r>
              <a:rPr lang="fr-FR" sz="1650" b="1"/>
              <a:t>on peut choisir de rendre discrète une variable continue</a:t>
            </a:r>
            <a:r>
              <a:rPr lang="fr-FR" sz="1650"/>
              <a:t> pour simplifier l’analyse.</a:t>
            </a:r>
            <a:endParaRPr sz="1650"/>
          </a:p>
          <a:p>
            <a:pPr marL="0" lvl="0" indent="0" algn="just" rtl="0">
              <a:lnSpc>
                <a:spcPct val="100000"/>
              </a:lnSpc>
              <a:spcBef>
                <a:spcPts val="0"/>
              </a:spcBef>
              <a:spcAft>
                <a:spcPts val="0"/>
              </a:spcAft>
              <a:buClr>
                <a:schemeClr val="dk1"/>
              </a:buClr>
              <a:buSzPts val="2800"/>
              <a:buFont typeface="Arial"/>
              <a:buNone/>
            </a:pPr>
            <a:r>
              <a:rPr lang="fr-FR" sz="1650"/>
              <a:t>Ex: l'âge est une variable continue (9,7 ans), mais on utilise le plus souvent l’âge révolu (le dernier anniversaire: 9 ans)</a:t>
            </a:r>
            <a:endParaRPr sz="165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2aedff8624f_0_7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15</a:t>
            </a:fld>
            <a:endParaRPr sz="1000">
              <a:solidFill>
                <a:srgbClr val="808080"/>
              </a:solidFill>
              <a:latin typeface="Arial"/>
              <a:ea typeface="Arial"/>
              <a:cs typeface="Arial"/>
              <a:sym typeface="Arial"/>
            </a:endParaRPr>
          </a:p>
        </p:txBody>
      </p:sp>
      <p:sp>
        <p:nvSpPr>
          <p:cNvPr id="246" name="Google Shape;246;g2aedff8624f_0_7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7" name="Google Shape;247;g2aedff8624f_0_77"/>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248" name="Google Shape;248;g2aedff8624f_0_77"/>
          <p:cNvSpPr txBox="1"/>
          <p:nvPr/>
        </p:nvSpPr>
        <p:spPr>
          <a:xfrm>
            <a:off x="216000" y="1672708"/>
            <a:ext cx="8712000" cy="32787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fr-FR" sz="2000" b="0" i="0" u="none" strike="noStrike" cap="none">
                <a:solidFill>
                  <a:schemeClr val="dk1"/>
                </a:solidFill>
                <a:latin typeface="Calibri"/>
                <a:ea typeface="Calibri"/>
                <a:cs typeface="Calibri"/>
                <a:sym typeface="Calibri"/>
              </a:rPr>
              <a:t>Par opposition aux variables </a:t>
            </a:r>
            <a:r>
              <a:rPr lang="fr-FR" sz="2000">
                <a:solidFill>
                  <a:schemeClr val="dk1"/>
                </a:solidFill>
                <a:latin typeface="Calibri"/>
                <a:ea typeface="Calibri"/>
                <a:cs typeface="Calibri"/>
                <a:sym typeface="Calibri"/>
              </a:rPr>
              <a:t>numériques</a:t>
            </a:r>
            <a:r>
              <a:rPr lang="fr-FR" sz="2000" b="0" i="0" u="none" strike="noStrike" cap="none">
                <a:solidFill>
                  <a:schemeClr val="dk1"/>
                </a:solidFill>
                <a:latin typeface="Calibri"/>
                <a:ea typeface="Calibri"/>
                <a:cs typeface="Calibri"/>
                <a:sym typeface="Calibri"/>
              </a:rPr>
              <a:t>, les </a:t>
            </a:r>
            <a:r>
              <a:rPr lang="fr-FR" sz="2000" b="1" i="0" u="none" strike="noStrike" cap="none">
                <a:solidFill>
                  <a:schemeClr val="dk1"/>
                </a:solidFill>
                <a:latin typeface="Calibri"/>
                <a:ea typeface="Calibri"/>
                <a:cs typeface="Calibri"/>
                <a:sym typeface="Calibri"/>
              </a:rPr>
              <a:t>variables catégorielles</a:t>
            </a:r>
            <a:r>
              <a:rPr lang="fr-FR" sz="2000" b="0" i="0" u="none" strike="noStrike" cap="none">
                <a:solidFill>
                  <a:schemeClr val="dk1"/>
                </a:solidFill>
                <a:latin typeface="Calibri"/>
                <a:ea typeface="Calibri"/>
                <a:cs typeface="Calibri"/>
                <a:sym typeface="Calibri"/>
              </a:rPr>
              <a:t> (également appelées </a:t>
            </a:r>
            <a:r>
              <a:rPr lang="fr-FR" sz="2000" b="1" i="0" u="none" strike="noStrike" cap="none">
                <a:solidFill>
                  <a:schemeClr val="dk1"/>
                </a:solidFill>
                <a:latin typeface="Calibri"/>
                <a:ea typeface="Calibri"/>
                <a:cs typeface="Calibri"/>
                <a:sym typeface="Calibri"/>
              </a:rPr>
              <a:t>variables facteurs</a:t>
            </a:r>
            <a:r>
              <a:rPr lang="fr-FR" sz="2000" b="0" i="0" u="none" strike="noStrike" cap="none">
                <a:solidFill>
                  <a:schemeClr val="dk1"/>
                </a:solidFill>
                <a:latin typeface="Calibri"/>
                <a:ea typeface="Calibri"/>
                <a:cs typeface="Calibri"/>
                <a:sym typeface="Calibri"/>
              </a:rPr>
              <a:t> dans R) sont des variables qui ne sont pas numériques et dont les valeurs renvoient à des catégories, des modalités ou des niveaux.</a:t>
            </a:r>
            <a:endParaRPr sz="2000" b="0" i="0" u="none" strike="noStrike" cap="none">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2400"/>
              <a:buFont typeface="Arial"/>
              <a:buNone/>
            </a:pPr>
            <a:r>
              <a:rPr lang="fr-FR" sz="2100" b="0" i="0" u="none" strike="noStrike" cap="none">
                <a:solidFill>
                  <a:schemeClr val="dk1"/>
                </a:solidFill>
                <a:latin typeface="Calibri"/>
                <a:ea typeface="Calibri"/>
                <a:cs typeface="Calibri"/>
                <a:sym typeface="Calibri"/>
              </a:rPr>
              <a:t>≠</a:t>
            </a:r>
            <a:r>
              <a:rPr lang="fr-FR" sz="2000" b="0" i="0" u="none" strike="noStrike" cap="none">
                <a:solidFill>
                  <a:schemeClr val="dk1"/>
                </a:solidFill>
                <a:latin typeface="Calibri"/>
                <a:ea typeface="Calibri"/>
                <a:cs typeface="Calibri"/>
                <a:sym typeface="Calibri"/>
              </a:rPr>
              <a:t>Contrairement aux variables </a:t>
            </a:r>
            <a:r>
              <a:rPr lang="fr-FR" sz="2000">
                <a:solidFill>
                  <a:schemeClr val="dk1"/>
                </a:solidFill>
                <a:latin typeface="Calibri"/>
                <a:ea typeface="Calibri"/>
                <a:cs typeface="Calibri"/>
                <a:sym typeface="Calibri"/>
              </a:rPr>
              <a:t>numériques</a:t>
            </a:r>
            <a:r>
              <a:rPr lang="fr-FR" sz="2000" b="0" i="0" u="none" strike="noStrike" cap="none">
                <a:solidFill>
                  <a:schemeClr val="dk1"/>
                </a:solidFill>
                <a:latin typeface="Calibri"/>
                <a:ea typeface="Calibri"/>
                <a:cs typeface="Calibri"/>
                <a:sym typeface="Calibri"/>
              </a:rPr>
              <a:t> qui mesurent généralement une quantité.</a:t>
            </a:r>
            <a:endParaRPr sz="2000" b="0" i="0" u="none" strike="noStrike" cap="none">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2400"/>
              <a:buFont typeface="Arial"/>
              <a:buNone/>
            </a:pPr>
            <a:endParaRPr sz="20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r>
              <a:rPr lang="fr-FR" sz="2000" b="0" i="0" u="none" strike="noStrike" cap="none">
                <a:solidFill>
                  <a:schemeClr val="dk1"/>
                </a:solidFill>
                <a:latin typeface="Calibri"/>
                <a:ea typeface="Calibri"/>
                <a:cs typeface="Calibri"/>
                <a:sym typeface="Calibri"/>
              </a:rPr>
              <a:t>Elles sont divisées en deux types : nominales et ordinales.</a:t>
            </a:r>
            <a:endParaRPr sz="20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endParaRPr sz="2000" b="0" i="0" u="none" strike="noStrike" cap="none">
              <a:solidFill>
                <a:srgbClr val="000000"/>
              </a:solidFill>
              <a:latin typeface="Calibri"/>
              <a:ea typeface="Calibri"/>
              <a:cs typeface="Calibri"/>
              <a:sym typeface="Calibri"/>
            </a:endParaRPr>
          </a:p>
        </p:txBody>
      </p:sp>
      <p:sp>
        <p:nvSpPr>
          <p:cNvPr id="249" name="Google Shape;249;g2aedff8624f_0_77"/>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1</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7/12</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250" name="Google Shape;250;g2aedff8624f_0_77"/>
          <p:cNvSpPr txBox="1"/>
          <p:nvPr/>
        </p:nvSpPr>
        <p:spPr>
          <a:xfrm>
            <a:off x="462450" y="889850"/>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2. Variables catégorielles</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32389e58c63_0_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16</a:t>
            </a:fld>
            <a:endParaRPr sz="1000">
              <a:solidFill>
                <a:srgbClr val="808080"/>
              </a:solidFill>
              <a:latin typeface="Arial"/>
              <a:ea typeface="Arial"/>
              <a:cs typeface="Arial"/>
              <a:sym typeface="Arial"/>
            </a:endParaRPr>
          </a:p>
        </p:txBody>
      </p:sp>
      <p:sp>
        <p:nvSpPr>
          <p:cNvPr id="256" name="Google Shape;256;g32389e58c63_0_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7" name="Google Shape;257;g32389e58c63_0_9"/>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258" name="Google Shape;258;g32389e58c63_0_9"/>
          <p:cNvSpPr txBox="1"/>
          <p:nvPr/>
        </p:nvSpPr>
        <p:spPr>
          <a:xfrm>
            <a:off x="216000" y="1672708"/>
            <a:ext cx="8712000" cy="4140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2400"/>
              <a:buFont typeface="Arial"/>
              <a:buNone/>
            </a:pPr>
            <a:r>
              <a:rPr lang="fr-FR" sz="2000">
                <a:solidFill>
                  <a:schemeClr val="dk1"/>
                </a:solidFill>
                <a:latin typeface="Calibri"/>
                <a:ea typeface="Calibri"/>
                <a:cs typeface="Calibri"/>
                <a:sym typeface="Calibri"/>
              </a:rPr>
              <a:t>Par opposition aux variables numériques, les </a:t>
            </a:r>
            <a:r>
              <a:rPr lang="fr-FR" sz="2000" b="1">
                <a:solidFill>
                  <a:schemeClr val="dk1"/>
                </a:solidFill>
                <a:latin typeface="Calibri"/>
                <a:ea typeface="Calibri"/>
                <a:cs typeface="Calibri"/>
                <a:sym typeface="Calibri"/>
              </a:rPr>
              <a:t>variables catégorielles</a:t>
            </a:r>
            <a:r>
              <a:rPr lang="fr-FR" sz="2000">
                <a:solidFill>
                  <a:schemeClr val="dk1"/>
                </a:solidFill>
                <a:latin typeface="Calibri"/>
                <a:ea typeface="Calibri"/>
                <a:cs typeface="Calibri"/>
                <a:sym typeface="Calibri"/>
              </a:rPr>
              <a:t> (également appelées </a:t>
            </a:r>
            <a:r>
              <a:rPr lang="fr-FR" sz="2000" b="1">
                <a:solidFill>
                  <a:schemeClr val="dk1"/>
                </a:solidFill>
                <a:latin typeface="Calibri"/>
                <a:ea typeface="Calibri"/>
                <a:cs typeface="Calibri"/>
                <a:sym typeface="Calibri"/>
              </a:rPr>
              <a:t>variables facteurs</a:t>
            </a:r>
            <a:r>
              <a:rPr lang="fr-FR" sz="2000">
                <a:solidFill>
                  <a:schemeClr val="dk1"/>
                </a:solidFill>
                <a:latin typeface="Calibri"/>
                <a:ea typeface="Calibri"/>
                <a:cs typeface="Calibri"/>
                <a:sym typeface="Calibri"/>
              </a:rPr>
              <a:t> dans R) sont des variables qui ne sont pas numériques et dont les valeurs renvoient à des catégories, des modalités ou des niveaux.</a:t>
            </a:r>
            <a:endParaRPr sz="20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11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900" b="0" i="0" u="none" strike="noStrike" cap="none">
              <a:solidFill>
                <a:schemeClr val="dk1"/>
              </a:solidFill>
              <a:latin typeface="Calibri"/>
              <a:ea typeface="Calibri"/>
              <a:cs typeface="Calibri"/>
              <a:sym typeface="Calibri"/>
            </a:endParaRPr>
          </a:p>
          <a:p>
            <a:pPr marL="914400" marR="0" lvl="0" indent="-381000" algn="l" rtl="0">
              <a:lnSpc>
                <a:spcPct val="100000"/>
              </a:lnSpc>
              <a:spcBef>
                <a:spcPts val="0"/>
              </a:spcBef>
              <a:spcAft>
                <a:spcPts val="0"/>
              </a:spcAft>
              <a:buClr>
                <a:srgbClr val="2E5D5A"/>
              </a:buClr>
              <a:buSzPts val="2400"/>
              <a:buFont typeface="Calibri"/>
              <a:buChar char="●"/>
            </a:pPr>
            <a:r>
              <a:rPr lang="fr-FR" sz="2400" b="1" i="0" u="none" strike="noStrike" cap="none">
                <a:solidFill>
                  <a:srgbClr val="2E5D5A"/>
                </a:solidFill>
                <a:latin typeface="Calibri"/>
                <a:ea typeface="Calibri"/>
                <a:cs typeface="Calibri"/>
                <a:sym typeface="Calibri"/>
              </a:rPr>
              <a:t>Variables nominales</a:t>
            </a:r>
            <a:endParaRPr sz="24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None/>
            </a:pPr>
            <a:endParaRPr sz="2400" b="1">
              <a:solidFill>
                <a:srgbClr val="2E5D5A"/>
              </a:solidFill>
              <a:latin typeface="Calibri"/>
              <a:ea typeface="Calibri"/>
              <a:cs typeface="Calibri"/>
              <a:sym typeface="Calibri"/>
            </a:endParaRPr>
          </a:p>
          <a:p>
            <a:pPr marL="0" marR="0" lvl="0" indent="457200" algn="l" rtl="0">
              <a:lnSpc>
                <a:spcPct val="100000"/>
              </a:lnSpc>
              <a:spcBef>
                <a:spcPts val="0"/>
              </a:spcBef>
              <a:spcAft>
                <a:spcPts val="0"/>
              </a:spcAft>
              <a:buClr>
                <a:schemeClr val="dk1"/>
              </a:buClr>
              <a:buSzPts val="3200"/>
              <a:buFont typeface="Arial"/>
              <a:buNone/>
            </a:pPr>
            <a:endParaRPr sz="500" b="1" i="0" u="none" strike="noStrike" cap="none">
              <a:solidFill>
                <a:srgbClr val="2E5D5A"/>
              </a:solidFill>
              <a:latin typeface="Calibri"/>
              <a:ea typeface="Calibri"/>
              <a:cs typeface="Calibri"/>
              <a:sym typeface="Calibri"/>
            </a:endParaRPr>
          </a:p>
          <a:p>
            <a:pPr marL="457200" marR="0" lvl="0" indent="0" algn="just" rtl="0">
              <a:lnSpc>
                <a:spcPct val="100000"/>
              </a:lnSpc>
              <a:spcBef>
                <a:spcPts val="0"/>
              </a:spcBef>
              <a:spcAft>
                <a:spcPts val="0"/>
              </a:spcAft>
              <a:buClr>
                <a:schemeClr val="dk1"/>
              </a:buClr>
              <a:buSzPts val="1100"/>
              <a:buFont typeface="Arial"/>
              <a:buNone/>
            </a:pPr>
            <a:r>
              <a:rPr lang="fr-FR" sz="2000" b="0" i="0" u="none" strike="noStrike" cap="none">
                <a:solidFill>
                  <a:schemeClr val="dk1"/>
                </a:solidFill>
                <a:latin typeface="Calibri"/>
                <a:ea typeface="Calibri"/>
                <a:cs typeface="Calibri"/>
                <a:sym typeface="Calibri"/>
              </a:rPr>
              <a:t>Un variable nominale </a:t>
            </a:r>
            <a:r>
              <a:rPr lang="fr-FR" sz="2000">
                <a:solidFill>
                  <a:schemeClr val="dk1"/>
                </a:solidFill>
                <a:latin typeface="Calibri"/>
                <a:ea typeface="Calibri"/>
                <a:cs typeface="Calibri"/>
                <a:sym typeface="Calibri"/>
              </a:rPr>
              <a:t>catégorielle </a:t>
            </a:r>
            <a:r>
              <a:rPr lang="fr-FR" sz="2000" b="0" i="0" u="none" strike="noStrike" cap="none">
                <a:solidFill>
                  <a:schemeClr val="dk1"/>
                </a:solidFill>
                <a:latin typeface="Calibri"/>
                <a:ea typeface="Calibri"/>
                <a:cs typeface="Calibri"/>
                <a:sym typeface="Calibri"/>
              </a:rPr>
              <a:t>pour laquelle </a:t>
            </a:r>
            <a:r>
              <a:rPr lang="fr-FR" sz="2000" b="1" i="0" u="none" strike="noStrike" cap="none">
                <a:solidFill>
                  <a:schemeClr val="dk1"/>
                </a:solidFill>
                <a:latin typeface="Calibri"/>
                <a:ea typeface="Calibri"/>
                <a:cs typeface="Calibri"/>
                <a:sym typeface="Calibri"/>
              </a:rPr>
              <a:t>aucun ordre n'est possible ou implicite dans les niveaux</a:t>
            </a:r>
            <a:r>
              <a:rPr lang="fr-FR"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chemeClr val="dk1"/>
              </a:buClr>
              <a:buSzPts val="2800"/>
              <a:buFont typeface="Arial"/>
              <a:buNone/>
            </a:pPr>
            <a:endParaRPr sz="22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28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2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endParaRPr sz="2000" b="0" i="0" u="none" strike="noStrike" cap="none">
              <a:solidFill>
                <a:srgbClr val="000000"/>
              </a:solidFill>
              <a:latin typeface="Calibri"/>
              <a:ea typeface="Calibri"/>
              <a:cs typeface="Calibri"/>
              <a:sym typeface="Calibri"/>
            </a:endParaRPr>
          </a:p>
        </p:txBody>
      </p:sp>
      <p:sp>
        <p:nvSpPr>
          <p:cNvPr id="259" name="Google Shape;259;g32389e58c63_0_9"/>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1</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7/12</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260" name="Google Shape;260;g32389e58c63_0_9"/>
          <p:cNvSpPr txBox="1"/>
          <p:nvPr/>
        </p:nvSpPr>
        <p:spPr>
          <a:xfrm>
            <a:off x="462450" y="889850"/>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2. Variables catégorielles</a:t>
            </a:r>
            <a:endParaRPr sz="3200" b="1" i="0" u="none" strike="noStrike" cap="none">
              <a:solidFill>
                <a:srgbClr val="2E5D5A"/>
              </a:solidFill>
              <a:latin typeface="Calibri"/>
              <a:ea typeface="Calibri"/>
              <a:cs typeface="Calibri"/>
              <a:sym typeface="Calibri"/>
            </a:endParaRPr>
          </a:p>
        </p:txBody>
      </p:sp>
      <p:pic>
        <p:nvPicPr>
          <p:cNvPr id="261" name="Google Shape;261;g32389e58c63_0_9"/>
          <p:cNvPicPr preferRelativeResize="0"/>
          <p:nvPr/>
        </p:nvPicPr>
        <p:blipFill rotWithShape="1">
          <a:blip r:embed="rId3">
            <a:alphaModFix/>
          </a:blip>
          <a:srcRect/>
          <a:stretch/>
        </p:blipFill>
        <p:spPr>
          <a:xfrm>
            <a:off x="4282825" y="2777200"/>
            <a:ext cx="2386301" cy="936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32993d539db_0_1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17</a:t>
            </a:fld>
            <a:endParaRPr sz="1000">
              <a:solidFill>
                <a:srgbClr val="808080"/>
              </a:solidFill>
              <a:latin typeface="Arial"/>
              <a:ea typeface="Arial"/>
              <a:cs typeface="Arial"/>
              <a:sym typeface="Arial"/>
            </a:endParaRPr>
          </a:p>
        </p:txBody>
      </p:sp>
      <p:sp>
        <p:nvSpPr>
          <p:cNvPr id="267" name="Google Shape;267;g32993d539db_0_1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g32993d539db_0_17"/>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269" name="Google Shape;269;g32993d539db_0_17"/>
          <p:cNvSpPr txBox="1"/>
          <p:nvPr/>
        </p:nvSpPr>
        <p:spPr>
          <a:xfrm>
            <a:off x="216000" y="1672708"/>
            <a:ext cx="8712000" cy="4756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2400"/>
              <a:buFont typeface="Arial"/>
              <a:buNone/>
            </a:pPr>
            <a:r>
              <a:rPr lang="fr-FR" sz="2000">
                <a:solidFill>
                  <a:schemeClr val="dk1"/>
                </a:solidFill>
                <a:latin typeface="Calibri"/>
                <a:ea typeface="Calibri"/>
                <a:cs typeface="Calibri"/>
                <a:sym typeface="Calibri"/>
              </a:rPr>
              <a:t>Par opposition aux variables numériques, les </a:t>
            </a:r>
            <a:r>
              <a:rPr lang="fr-FR" sz="2000" b="1">
                <a:solidFill>
                  <a:schemeClr val="dk1"/>
                </a:solidFill>
                <a:latin typeface="Calibri"/>
                <a:ea typeface="Calibri"/>
                <a:cs typeface="Calibri"/>
                <a:sym typeface="Calibri"/>
              </a:rPr>
              <a:t>variables catégorielles</a:t>
            </a:r>
            <a:r>
              <a:rPr lang="fr-FR" sz="2000">
                <a:solidFill>
                  <a:schemeClr val="dk1"/>
                </a:solidFill>
                <a:latin typeface="Calibri"/>
                <a:ea typeface="Calibri"/>
                <a:cs typeface="Calibri"/>
                <a:sym typeface="Calibri"/>
              </a:rPr>
              <a:t> (également appelées </a:t>
            </a:r>
            <a:r>
              <a:rPr lang="fr-FR" sz="2000" b="1">
                <a:solidFill>
                  <a:schemeClr val="dk1"/>
                </a:solidFill>
                <a:latin typeface="Calibri"/>
                <a:ea typeface="Calibri"/>
                <a:cs typeface="Calibri"/>
                <a:sym typeface="Calibri"/>
              </a:rPr>
              <a:t>variables facteurs</a:t>
            </a:r>
            <a:r>
              <a:rPr lang="fr-FR" sz="2000">
                <a:solidFill>
                  <a:schemeClr val="dk1"/>
                </a:solidFill>
                <a:latin typeface="Calibri"/>
                <a:ea typeface="Calibri"/>
                <a:cs typeface="Calibri"/>
                <a:sym typeface="Calibri"/>
              </a:rPr>
              <a:t> dans R) sont des variables qui ne sont pas numériques et dont les valeurs renvoient à des catégories, des modalités ou des niveaux.</a:t>
            </a:r>
            <a:endParaRPr sz="2000">
              <a:solidFill>
                <a:schemeClr val="dk1"/>
              </a:solidFill>
              <a:latin typeface="Calibri"/>
              <a:ea typeface="Calibri"/>
              <a:cs typeface="Calibri"/>
              <a:sym typeface="Calibri"/>
            </a:endParaRPr>
          </a:p>
          <a:p>
            <a:pPr marL="0" lvl="0" indent="0" algn="just" rtl="0">
              <a:spcBef>
                <a:spcPts val="0"/>
              </a:spcBef>
              <a:spcAft>
                <a:spcPts val="0"/>
              </a:spcAft>
              <a:buClr>
                <a:schemeClr val="dk1"/>
              </a:buClr>
              <a:buSzPts val="2400"/>
              <a:buFont typeface="Arial"/>
              <a:buNone/>
            </a:pPr>
            <a:endParaRPr sz="200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11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900" b="0" i="0" u="none" strike="noStrike" cap="none">
              <a:solidFill>
                <a:schemeClr val="dk1"/>
              </a:solidFill>
              <a:latin typeface="Calibri"/>
              <a:ea typeface="Calibri"/>
              <a:cs typeface="Calibri"/>
              <a:sym typeface="Calibri"/>
            </a:endParaRPr>
          </a:p>
          <a:p>
            <a:pPr marL="914400" marR="0" lvl="0" indent="-381000" algn="l" rtl="0">
              <a:lnSpc>
                <a:spcPct val="100000"/>
              </a:lnSpc>
              <a:spcBef>
                <a:spcPts val="0"/>
              </a:spcBef>
              <a:spcAft>
                <a:spcPts val="0"/>
              </a:spcAft>
              <a:buClr>
                <a:srgbClr val="2E5D5A"/>
              </a:buClr>
              <a:buSzPts val="2400"/>
              <a:buFont typeface="Calibri"/>
              <a:buChar char="●"/>
            </a:pPr>
            <a:r>
              <a:rPr lang="fr-FR" sz="2400" b="1" i="0" u="none" strike="noStrike" cap="none">
                <a:solidFill>
                  <a:srgbClr val="2E5D5A"/>
                </a:solidFill>
                <a:latin typeface="Calibri"/>
                <a:ea typeface="Calibri"/>
                <a:cs typeface="Calibri"/>
                <a:sym typeface="Calibri"/>
              </a:rPr>
              <a:t>Variables nominales</a:t>
            </a:r>
            <a:endParaRPr sz="2400" b="1" i="0" u="none" strike="noStrike" cap="none">
              <a:solidFill>
                <a:srgbClr val="2E5D5A"/>
              </a:solidFill>
              <a:latin typeface="Calibri"/>
              <a:ea typeface="Calibri"/>
              <a:cs typeface="Calibri"/>
              <a:sym typeface="Calibri"/>
            </a:endParaRPr>
          </a:p>
          <a:p>
            <a:pPr marL="0" marR="0" lvl="0" indent="457200" algn="l" rtl="0">
              <a:lnSpc>
                <a:spcPct val="100000"/>
              </a:lnSpc>
              <a:spcBef>
                <a:spcPts val="0"/>
              </a:spcBef>
              <a:spcAft>
                <a:spcPts val="0"/>
              </a:spcAft>
              <a:buClr>
                <a:schemeClr val="dk1"/>
              </a:buClr>
              <a:buSzPts val="3200"/>
              <a:buFont typeface="Arial"/>
              <a:buNone/>
            </a:pPr>
            <a:endParaRPr sz="500" b="1" i="0" u="none" strike="noStrike" cap="none">
              <a:solidFill>
                <a:srgbClr val="2E5D5A"/>
              </a:solidFill>
              <a:latin typeface="Calibri"/>
              <a:ea typeface="Calibri"/>
              <a:cs typeface="Calibri"/>
              <a:sym typeface="Calibri"/>
            </a:endParaRPr>
          </a:p>
          <a:p>
            <a:pPr marL="457200" marR="0" lvl="0" indent="0" algn="just" rtl="0">
              <a:lnSpc>
                <a:spcPct val="100000"/>
              </a:lnSpc>
              <a:spcBef>
                <a:spcPts val="0"/>
              </a:spcBef>
              <a:spcAft>
                <a:spcPts val="0"/>
              </a:spcAft>
              <a:buClr>
                <a:schemeClr val="dk1"/>
              </a:buClr>
              <a:buSzPts val="1100"/>
              <a:buFont typeface="Arial"/>
              <a:buNone/>
            </a:pPr>
            <a:r>
              <a:rPr lang="fr-FR" sz="2000" b="0" i="0" u="none" strike="noStrike" cap="none">
                <a:solidFill>
                  <a:schemeClr val="dk1"/>
                </a:solidFill>
                <a:latin typeface="Calibri"/>
                <a:ea typeface="Calibri"/>
                <a:cs typeface="Calibri"/>
                <a:sym typeface="Calibri"/>
              </a:rPr>
              <a:t>Un variable </a:t>
            </a:r>
            <a:r>
              <a:rPr lang="fr-FR" sz="2000">
                <a:solidFill>
                  <a:schemeClr val="dk1"/>
                </a:solidFill>
                <a:latin typeface="Calibri"/>
                <a:ea typeface="Calibri"/>
                <a:cs typeface="Calibri"/>
                <a:sym typeface="Calibri"/>
              </a:rPr>
              <a:t>catégorielle</a:t>
            </a:r>
            <a:r>
              <a:rPr lang="fr-FR" sz="2000" b="0" i="0" u="none" strike="noStrike" cap="none">
                <a:solidFill>
                  <a:schemeClr val="dk1"/>
                </a:solidFill>
                <a:latin typeface="Calibri"/>
                <a:ea typeface="Calibri"/>
                <a:cs typeface="Calibri"/>
                <a:sym typeface="Calibri"/>
              </a:rPr>
              <a:t> </a:t>
            </a:r>
            <a:r>
              <a:rPr lang="fr-FR" sz="2000">
                <a:solidFill>
                  <a:schemeClr val="dk1"/>
                </a:solidFill>
                <a:latin typeface="Calibri"/>
                <a:ea typeface="Calibri"/>
                <a:cs typeface="Calibri"/>
                <a:sym typeface="Calibri"/>
              </a:rPr>
              <a:t>nominale </a:t>
            </a:r>
            <a:r>
              <a:rPr lang="fr-FR" sz="2000" b="0" i="0" u="none" strike="noStrike" cap="none">
                <a:solidFill>
                  <a:schemeClr val="dk1"/>
                </a:solidFill>
                <a:latin typeface="Calibri"/>
                <a:ea typeface="Calibri"/>
                <a:cs typeface="Calibri"/>
                <a:sym typeface="Calibri"/>
              </a:rPr>
              <a:t>pour laquelle </a:t>
            </a:r>
            <a:r>
              <a:rPr lang="fr-FR" sz="2000" b="1" i="0" u="none" strike="noStrike" cap="none">
                <a:solidFill>
                  <a:schemeClr val="dk1"/>
                </a:solidFill>
                <a:latin typeface="Calibri"/>
                <a:ea typeface="Calibri"/>
                <a:cs typeface="Calibri"/>
                <a:sym typeface="Calibri"/>
              </a:rPr>
              <a:t>aucun ordre n'est possible ou implicite dans les niveaux</a:t>
            </a:r>
            <a:r>
              <a:rPr lang="fr-FR" sz="20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chemeClr val="dk1"/>
              </a:buClr>
              <a:buSzPts val="2800"/>
              <a:buFont typeface="Arial"/>
              <a:buNone/>
            </a:pPr>
            <a:endParaRPr sz="2200">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chemeClr val="dk1"/>
              </a:buClr>
              <a:buSzPts val="2800"/>
              <a:buFont typeface="Arial"/>
              <a:buNone/>
            </a:pPr>
            <a:endParaRPr sz="2200">
              <a:solidFill>
                <a:schemeClr val="dk1"/>
              </a:solidFill>
              <a:latin typeface="Calibri"/>
              <a:ea typeface="Calibri"/>
              <a:cs typeface="Calibri"/>
              <a:sym typeface="Calibri"/>
            </a:endParaRPr>
          </a:p>
          <a:p>
            <a:pPr marL="914400" marR="0" lvl="0" indent="-381000" algn="l" rtl="0">
              <a:lnSpc>
                <a:spcPct val="100000"/>
              </a:lnSpc>
              <a:spcBef>
                <a:spcPts val="0"/>
              </a:spcBef>
              <a:spcAft>
                <a:spcPts val="0"/>
              </a:spcAft>
              <a:buClr>
                <a:srgbClr val="2E5D5A"/>
              </a:buClr>
              <a:buSzPts val="2400"/>
              <a:buFont typeface="Calibri"/>
              <a:buChar char="●"/>
            </a:pPr>
            <a:r>
              <a:rPr lang="fr-FR" sz="2400" b="1" i="0" u="none" strike="noStrike" cap="none">
                <a:solidFill>
                  <a:srgbClr val="2E5D5A"/>
                </a:solidFill>
                <a:latin typeface="Calibri"/>
                <a:ea typeface="Calibri"/>
                <a:cs typeface="Calibri"/>
                <a:sym typeface="Calibri"/>
              </a:rPr>
              <a:t>Variables ordinales</a:t>
            </a:r>
            <a:endParaRPr sz="2400" b="1" i="0" u="none" strike="noStrike" cap="none">
              <a:solidFill>
                <a:srgbClr val="2E5D5A"/>
              </a:solidFill>
              <a:latin typeface="Calibri"/>
              <a:ea typeface="Calibri"/>
              <a:cs typeface="Calibri"/>
              <a:sym typeface="Calibri"/>
            </a:endParaRPr>
          </a:p>
          <a:p>
            <a:pPr marL="457200" marR="0" lvl="0" indent="0" algn="just" rtl="0">
              <a:lnSpc>
                <a:spcPct val="100000"/>
              </a:lnSpc>
              <a:spcBef>
                <a:spcPts val="0"/>
              </a:spcBef>
              <a:spcAft>
                <a:spcPts val="0"/>
              </a:spcAft>
              <a:buClr>
                <a:schemeClr val="dk1"/>
              </a:buClr>
              <a:buSzPts val="2800"/>
              <a:buFont typeface="Arial"/>
              <a:buNone/>
            </a:pPr>
            <a:r>
              <a:rPr lang="fr-FR" sz="2000" b="0" i="0" u="none" strike="noStrike" cap="none">
                <a:solidFill>
                  <a:schemeClr val="dk1"/>
                </a:solidFill>
                <a:latin typeface="Calibri"/>
                <a:ea typeface="Calibri"/>
                <a:cs typeface="Calibri"/>
                <a:sym typeface="Calibri"/>
              </a:rPr>
              <a:t>En revanche, une variable </a:t>
            </a:r>
            <a:r>
              <a:rPr lang="fr-FR" sz="2000">
                <a:solidFill>
                  <a:schemeClr val="dk1"/>
                </a:solidFill>
                <a:latin typeface="Calibri"/>
                <a:ea typeface="Calibri"/>
                <a:cs typeface="Calibri"/>
                <a:sym typeface="Calibri"/>
              </a:rPr>
              <a:t>catégorielle</a:t>
            </a:r>
            <a:r>
              <a:rPr lang="fr-FR" sz="2000" b="0" i="0" u="none" strike="noStrike" cap="none">
                <a:solidFill>
                  <a:schemeClr val="dk1"/>
                </a:solidFill>
                <a:latin typeface="Calibri"/>
                <a:ea typeface="Calibri"/>
                <a:cs typeface="Calibri"/>
                <a:sym typeface="Calibri"/>
              </a:rPr>
              <a:t> ordinale est une variable </a:t>
            </a:r>
            <a:r>
              <a:rPr lang="fr-FR" sz="2000">
                <a:solidFill>
                  <a:schemeClr val="dk1"/>
                </a:solidFill>
                <a:latin typeface="Calibri"/>
                <a:ea typeface="Calibri"/>
                <a:cs typeface="Calibri"/>
                <a:sym typeface="Calibri"/>
              </a:rPr>
              <a:t>catégorielle</a:t>
            </a:r>
            <a:r>
              <a:rPr lang="fr-FR" sz="2000" b="0" i="0" u="none" strike="noStrike" cap="none">
                <a:solidFill>
                  <a:schemeClr val="dk1"/>
                </a:solidFill>
                <a:latin typeface="Calibri"/>
                <a:ea typeface="Calibri"/>
                <a:cs typeface="Calibri"/>
                <a:sym typeface="Calibri"/>
              </a:rPr>
              <a:t> dont</a:t>
            </a:r>
            <a:r>
              <a:rPr lang="fr-FR" sz="2000" b="1" i="0" u="none" strike="noStrike" cap="none">
                <a:solidFill>
                  <a:schemeClr val="dk1"/>
                </a:solidFill>
                <a:latin typeface="Calibri"/>
                <a:ea typeface="Calibri"/>
                <a:cs typeface="Calibri"/>
                <a:sym typeface="Calibri"/>
              </a:rPr>
              <a:t> les niveaux impliquent un ordre</a:t>
            </a:r>
            <a:r>
              <a:rPr lang="fr-FR" sz="2000" b="0" i="0" u="none" strike="noStrike" cap="none">
                <a:solidFill>
                  <a:schemeClr val="dk1"/>
                </a:solidFill>
                <a:latin typeface="Calibri"/>
                <a:ea typeface="Calibri"/>
                <a:cs typeface="Calibri"/>
                <a:sym typeface="Calibri"/>
              </a:rPr>
              <a:t>.</a:t>
            </a: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endParaRPr sz="2000" b="0" i="0" u="none" strike="noStrike" cap="none">
              <a:solidFill>
                <a:srgbClr val="000000"/>
              </a:solidFill>
              <a:latin typeface="Calibri"/>
              <a:ea typeface="Calibri"/>
              <a:cs typeface="Calibri"/>
              <a:sym typeface="Calibri"/>
            </a:endParaRPr>
          </a:p>
        </p:txBody>
      </p:sp>
      <p:sp>
        <p:nvSpPr>
          <p:cNvPr id="270" name="Google Shape;270;g32993d539db_0_17"/>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1</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7/12</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271" name="Google Shape;271;g32993d539db_0_17"/>
          <p:cNvSpPr txBox="1"/>
          <p:nvPr/>
        </p:nvSpPr>
        <p:spPr>
          <a:xfrm>
            <a:off x="462450" y="889850"/>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2. Variables catégorielles ou qualitatives</a:t>
            </a:r>
            <a:endParaRPr sz="3200" b="1" i="0" u="none" strike="noStrike" cap="none">
              <a:solidFill>
                <a:srgbClr val="2E5D5A"/>
              </a:solidFill>
              <a:latin typeface="Calibri"/>
              <a:ea typeface="Calibri"/>
              <a:cs typeface="Calibri"/>
              <a:sym typeface="Calibri"/>
            </a:endParaRPr>
          </a:p>
        </p:txBody>
      </p:sp>
      <p:pic>
        <p:nvPicPr>
          <p:cNvPr id="272" name="Google Shape;272;g32993d539db_0_17"/>
          <p:cNvPicPr preferRelativeResize="0"/>
          <p:nvPr/>
        </p:nvPicPr>
        <p:blipFill rotWithShape="1">
          <a:blip r:embed="rId3">
            <a:alphaModFix/>
          </a:blip>
          <a:srcRect/>
          <a:stretch/>
        </p:blipFill>
        <p:spPr>
          <a:xfrm>
            <a:off x="4282825" y="2777200"/>
            <a:ext cx="2386301" cy="936350"/>
          </a:xfrm>
          <a:prstGeom prst="rect">
            <a:avLst/>
          </a:prstGeom>
          <a:noFill/>
          <a:ln>
            <a:noFill/>
          </a:ln>
        </p:spPr>
      </p:pic>
      <p:pic>
        <p:nvPicPr>
          <p:cNvPr id="273" name="Google Shape;273;g32993d539db_0_17"/>
          <p:cNvPicPr preferRelativeResize="0"/>
          <p:nvPr/>
        </p:nvPicPr>
        <p:blipFill rotWithShape="1">
          <a:blip r:embed="rId4">
            <a:alphaModFix/>
          </a:blip>
          <a:srcRect l="6132" t="10362" r="6751"/>
          <a:stretch/>
        </p:blipFill>
        <p:spPr>
          <a:xfrm>
            <a:off x="4893675" y="4021000"/>
            <a:ext cx="1164599" cy="1140224"/>
          </a:xfrm>
          <a:prstGeom prst="rect">
            <a:avLst/>
          </a:prstGeom>
          <a:noFill/>
          <a:ln>
            <a:noFill/>
          </a:ln>
        </p:spPr>
      </p:pic>
      <p:sp>
        <p:nvSpPr>
          <p:cNvPr id="274" name="Google Shape;274;g32993d539db_0_17"/>
          <p:cNvSpPr txBox="1"/>
          <p:nvPr/>
        </p:nvSpPr>
        <p:spPr>
          <a:xfrm>
            <a:off x="874575" y="5996100"/>
            <a:ext cx="7327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2200" b="1" i="1">
                <a:solidFill>
                  <a:srgbClr val="E69138"/>
                </a:solidFill>
                <a:latin typeface="Calibri"/>
                <a:ea typeface="Calibri"/>
                <a:cs typeface="Calibri"/>
                <a:sym typeface="Calibri"/>
              </a:rPr>
              <a:t>Avez-vous des exemples de variables nominales et ordinales ? </a:t>
            </a:r>
            <a:endParaRPr sz="22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322b1141c84_0_13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FR"/>
              <a:t>18</a:t>
            </a:fld>
            <a:endParaRPr/>
          </a:p>
        </p:txBody>
      </p:sp>
      <p:sp>
        <p:nvSpPr>
          <p:cNvPr id="280" name="Google Shape;280;g322b1141c84_0_13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1" name="Google Shape;281;g322b1141c84_0_137"/>
          <p:cNvSpPr txBox="1"/>
          <p:nvPr/>
        </p:nvSpPr>
        <p:spPr>
          <a:xfrm>
            <a:off x="439950" y="708575"/>
            <a:ext cx="8219100" cy="81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2900" b="1" i="0" u="none" strike="noStrike" cap="none">
                <a:solidFill>
                  <a:srgbClr val="2E5D5A"/>
                </a:solidFill>
                <a:latin typeface="Calibri"/>
                <a:ea typeface="Calibri"/>
                <a:cs typeface="Calibri"/>
                <a:sym typeface="Calibri"/>
              </a:rPr>
              <a:t>1. Variables catégorielles</a:t>
            </a:r>
            <a:r>
              <a:rPr lang="fr-FR" sz="2900" b="1">
                <a:solidFill>
                  <a:srgbClr val="2E5D5A"/>
                </a:solidFill>
                <a:latin typeface="Calibri"/>
                <a:ea typeface="Calibri"/>
                <a:cs typeface="Calibri"/>
                <a:sym typeface="Calibri"/>
              </a:rPr>
              <a:t> </a:t>
            </a:r>
            <a:r>
              <a:rPr lang="fr-FR" sz="2900" b="1" i="0" u="none" strike="noStrike" cap="none">
                <a:solidFill>
                  <a:srgbClr val="2E5D5A"/>
                </a:solidFill>
                <a:latin typeface="Calibri"/>
                <a:ea typeface="Calibri"/>
                <a:cs typeface="Calibri"/>
                <a:sym typeface="Calibri"/>
              </a:rPr>
              <a:t>- Exemples</a:t>
            </a:r>
            <a:endParaRPr sz="2900" b="1" i="0" u="none" strike="noStrike" cap="none">
              <a:solidFill>
                <a:srgbClr val="2E5D5A"/>
              </a:solidFill>
              <a:latin typeface="Calibri"/>
              <a:ea typeface="Calibri"/>
              <a:cs typeface="Calibri"/>
              <a:sym typeface="Calibri"/>
            </a:endParaRPr>
          </a:p>
        </p:txBody>
      </p:sp>
      <p:sp>
        <p:nvSpPr>
          <p:cNvPr id="282" name="Google Shape;282;g322b1141c84_0_137"/>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283" name="Google Shape;283;g322b1141c84_0_137"/>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1</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8/12</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284" name="Google Shape;284;g322b1141c84_0_137"/>
          <p:cNvSpPr txBox="1">
            <a:spLocks noGrp="1"/>
          </p:cNvSpPr>
          <p:nvPr>
            <p:ph type="body" idx="1"/>
          </p:nvPr>
        </p:nvSpPr>
        <p:spPr>
          <a:xfrm>
            <a:off x="966800" y="1362288"/>
            <a:ext cx="3192600" cy="415500"/>
          </a:xfrm>
          <a:prstGeom prst="rect">
            <a:avLst/>
          </a:prstGeom>
          <a:noFill/>
          <a:ln>
            <a:noFill/>
          </a:ln>
        </p:spPr>
        <p:txBody>
          <a:bodyPr spcFirstLastPara="1" wrap="square" lIns="91425" tIns="45700" rIns="91425" bIns="45700" anchor="b" anchorCtr="0">
            <a:normAutofit fontScale="85000" lnSpcReduction="20000"/>
          </a:bodyPr>
          <a:lstStyle/>
          <a:p>
            <a:pPr marL="0" lvl="0" indent="0" algn="ctr" rtl="0">
              <a:lnSpc>
                <a:spcPct val="100000"/>
              </a:lnSpc>
              <a:spcBef>
                <a:spcPts val="480"/>
              </a:spcBef>
              <a:spcAft>
                <a:spcPts val="0"/>
              </a:spcAft>
              <a:buSzPct val="117647"/>
              <a:buNone/>
            </a:pPr>
            <a:r>
              <a:rPr lang="fr-FR">
                <a:solidFill>
                  <a:srgbClr val="2E5D5A"/>
                </a:solidFill>
              </a:rPr>
              <a:t>Variables nominales</a:t>
            </a:r>
            <a:r>
              <a:rPr lang="fr-FR"/>
              <a:t> </a:t>
            </a:r>
            <a:endParaRPr/>
          </a:p>
        </p:txBody>
      </p:sp>
      <p:sp>
        <p:nvSpPr>
          <p:cNvPr id="285" name="Google Shape;285;g322b1141c84_0_137"/>
          <p:cNvSpPr txBox="1">
            <a:spLocks noGrp="1"/>
          </p:cNvSpPr>
          <p:nvPr>
            <p:ph type="body" idx="2"/>
          </p:nvPr>
        </p:nvSpPr>
        <p:spPr>
          <a:xfrm>
            <a:off x="457200" y="2656225"/>
            <a:ext cx="4040100" cy="3066300"/>
          </a:xfrm>
          <a:prstGeom prst="rect">
            <a:avLst/>
          </a:prstGeom>
          <a:noFill/>
          <a:ln>
            <a:noFill/>
          </a:ln>
        </p:spPr>
        <p:txBody>
          <a:bodyPr spcFirstLastPara="1" wrap="square" lIns="91425" tIns="45700" rIns="91425" bIns="45700" anchor="t" anchorCtr="0">
            <a:noAutofit/>
          </a:bodyPr>
          <a:lstStyle/>
          <a:p>
            <a:pPr marL="457200" lvl="0" indent="-341630" algn="just" rtl="0">
              <a:lnSpc>
                <a:spcPct val="80000"/>
              </a:lnSpc>
              <a:spcBef>
                <a:spcPts val="0"/>
              </a:spcBef>
              <a:spcAft>
                <a:spcPts val="0"/>
              </a:spcAft>
              <a:buSzPts val="1780"/>
              <a:buChar char="•"/>
            </a:pPr>
            <a:r>
              <a:rPr lang="fr-FR" sz="1779" b="1"/>
              <a:t>Sexe: </a:t>
            </a:r>
            <a:r>
              <a:rPr lang="fr-FR" sz="1779"/>
              <a:t>Il n’y a pas d’ordre entre femme, homme (ou non-binaire).</a:t>
            </a:r>
            <a:endParaRPr sz="1779"/>
          </a:p>
          <a:p>
            <a:pPr marL="457200" lvl="0" indent="-341630" algn="just" rtl="0">
              <a:lnSpc>
                <a:spcPct val="80000"/>
              </a:lnSpc>
              <a:spcBef>
                <a:spcPts val="0"/>
              </a:spcBef>
              <a:spcAft>
                <a:spcPts val="0"/>
              </a:spcAft>
              <a:buSzPts val="1780"/>
              <a:buChar char="•"/>
            </a:pPr>
            <a:r>
              <a:rPr lang="fr-FR" sz="1779" b="1"/>
              <a:t>La couleur des yeux </a:t>
            </a:r>
            <a:r>
              <a:rPr lang="fr-FR" sz="1779"/>
              <a:t>(bleus, verts, marron…)</a:t>
            </a:r>
            <a:endParaRPr sz="1779"/>
          </a:p>
          <a:p>
            <a:pPr marL="457200" lvl="0" indent="-341630" algn="just" rtl="0">
              <a:lnSpc>
                <a:spcPct val="80000"/>
              </a:lnSpc>
              <a:spcBef>
                <a:spcPts val="0"/>
              </a:spcBef>
              <a:spcAft>
                <a:spcPts val="0"/>
              </a:spcAft>
              <a:buSzPts val="1780"/>
              <a:buChar char="•"/>
            </a:pPr>
            <a:r>
              <a:rPr lang="fr-FR" sz="1779"/>
              <a:t>Exemple de l’enquête usage sociaux du temps (UST): 1. Cette année vous êtes inscrit.e à:  </a:t>
            </a:r>
            <a:endParaRPr sz="1779"/>
          </a:p>
          <a:p>
            <a:pPr marL="457200" lvl="0" indent="0" algn="just" rtl="0">
              <a:lnSpc>
                <a:spcPct val="80000"/>
              </a:lnSpc>
              <a:spcBef>
                <a:spcPts val="0"/>
              </a:spcBef>
              <a:spcAft>
                <a:spcPts val="0"/>
              </a:spcAft>
              <a:buSzPts val="770"/>
              <a:buNone/>
            </a:pPr>
            <a:r>
              <a:rPr lang="fr-FR" sz="1779"/>
              <a:t>Le Havre/Nanterre/Nantes/Paris 8</a:t>
            </a:r>
            <a:endParaRPr sz="1779"/>
          </a:p>
          <a:p>
            <a:pPr marL="0" lvl="0" indent="0" algn="just" rtl="0">
              <a:lnSpc>
                <a:spcPct val="80000"/>
              </a:lnSpc>
              <a:spcBef>
                <a:spcPts val="0"/>
              </a:spcBef>
              <a:spcAft>
                <a:spcPts val="0"/>
              </a:spcAft>
              <a:buSzPts val="770"/>
              <a:buNone/>
            </a:pPr>
            <a:endParaRPr sz="1779"/>
          </a:p>
          <a:p>
            <a:pPr marL="0" lvl="0" indent="0" algn="just" rtl="0">
              <a:lnSpc>
                <a:spcPct val="80000"/>
              </a:lnSpc>
              <a:spcBef>
                <a:spcPts val="0"/>
              </a:spcBef>
              <a:spcAft>
                <a:spcPts val="0"/>
              </a:spcAft>
              <a:buSzPts val="770"/>
              <a:buNone/>
            </a:pPr>
            <a:r>
              <a:rPr lang="fr-FR" sz="1779"/>
              <a:t>Une variable nominale peut avoir entre </a:t>
            </a:r>
            <a:r>
              <a:rPr lang="fr-FR" sz="1779" b="1"/>
              <a:t>deux niveaux </a:t>
            </a:r>
            <a:r>
              <a:rPr lang="fr-FR" sz="1779"/>
              <a:t>(femme/homme, oui/non) et </a:t>
            </a:r>
            <a:r>
              <a:rPr lang="fr-FR" sz="1779" b="1"/>
              <a:t>un grand nombre de niveaux</a:t>
            </a:r>
            <a:r>
              <a:rPr lang="fr-FR" sz="1779"/>
              <a:t> (Cette année dans quelle filière êtes-vous inscrit.e ?).</a:t>
            </a:r>
            <a:endParaRPr sz="1779"/>
          </a:p>
        </p:txBody>
      </p:sp>
      <p:pic>
        <p:nvPicPr>
          <p:cNvPr id="286" name="Google Shape;286;g322b1141c84_0_137"/>
          <p:cNvPicPr preferRelativeResize="0"/>
          <p:nvPr/>
        </p:nvPicPr>
        <p:blipFill rotWithShape="1">
          <a:blip r:embed="rId3">
            <a:alphaModFix/>
          </a:blip>
          <a:srcRect/>
          <a:stretch/>
        </p:blipFill>
        <p:spPr>
          <a:xfrm>
            <a:off x="1369950" y="1758250"/>
            <a:ext cx="2386301" cy="936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322b1141c84_0_15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FR"/>
              <a:t>19</a:t>
            </a:fld>
            <a:endParaRPr/>
          </a:p>
        </p:txBody>
      </p:sp>
      <p:sp>
        <p:nvSpPr>
          <p:cNvPr id="292" name="Google Shape;292;g322b1141c84_0_152"/>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3" name="Google Shape;293;g322b1141c84_0_152"/>
          <p:cNvSpPr txBox="1"/>
          <p:nvPr/>
        </p:nvSpPr>
        <p:spPr>
          <a:xfrm>
            <a:off x="439950" y="708575"/>
            <a:ext cx="8219100" cy="81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2900" b="1" i="0" u="none" strike="noStrike" cap="none">
                <a:solidFill>
                  <a:srgbClr val="2E5D5A"/>
                </a:solidFill>
                <a:latin typeface="Calibri"/>
                <a:ea typeface="Calibri"/>
                <a:cs typeface="Calibri"/>
                <a:sym typeface="Calibri"/>
              </a:rPr>
              <a:t>1. Variables catégorielles</a:t>
            </a:r>
            <a:r>
              <a:rPr lang="fr-FR" sz="2900" b="1">
                <a:solidFill>
                  <a:srgbClr val="2E5D5A"/>
                </a:solidFill>
                <a:latin typeface="Calibri"/>
                <a:ea typeface="Calibri"/>
                <a:cs typeface="Calibri"/>
                <a:sym typeface="Calibri"/>
              </a:rPr>
              <a:t> </a:t>
            </a:r>
            <a:r>
              <a:rPr lang="fr-FR" sz="2900" b="1" i="0" u="none" strike="noStrike" cap="none">
                <a:solidFill>
                  <a:srgbClr val="2E5D5A"/>
                </a:solidFill>
                <a:latin typeface="Calibri"/>
                <a:ea typeface="Calibri"/>
                <a:cs typeface="Calibri"/>
                <a:sym typeface="Calibri"/>
              </a:rPr>
              <a:t>- Exemples</a:t>
            </a:r>
            <a:endParaRPr sz="2900" b="1" i="0" u="none" strike="noStrike" cap="none">
              <a:solidFill>
                <a:srgbClr val="2E5D5A"/>
              </a:solidFill>
              <a:latin typeface="Calibri"/>
              <a:ea typeface="Calibri"/>
              <a:cs typeface="Calibri"/>
              <a:sym typeface="Calibri"/>
            </a:endParaRPr>
          </a:p>
        </p:txBody>
      </p:sp>
      <p:sp>
        <p:nvSpPr>
          <p:cNvPr id="294" name="Google Shape;294;g322b1141c84_0_152"/>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295" name="Google Shape;295;g322b1141c84_0_152"/>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1</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8/12</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296" name="Google Shape;296;g322b1141c84_0_152"/>
          <p:cNvSpPr txBox="1">
            <a:spLocks noGrp="1"/>
          </p:cNvSpPr>
          <p:nvPr>
            <p:ph type="body" idx="1"/>
          </p:nvPr>
        </p:nvSpPr>
        <p:spPr>
          <a:xfrm>
            <a:off x="966800" y="1362288"/>
            <a:ext cx="3192600" cy="415500"/>
          </a:xfrm>
          <a:prstGeom prst="rect">
            <a:avLst/>
          </a:prstGeom>
          <a:noFill/>
          <a:ln>
            <a:noFill/>
          </a:ln>
        </p:spPr>
        <p:txBody>
          <a:bodyPr spcFirstLastPara="1" wrap="square" lIns="91425" tIns="45700" rIns="91425" bIns="45700" anchor="b" anchorCtr="0">
            <a:normAutofit fontScale="85000" lnSpcReduction="20000"/>
          </a:bodyPr>
          <a:lstStyle/>
          <a:p>
            <a:pPr marL="0" lvl="0" indent="0" algn="ctr" rtl="0">
              <a:lnSpc>
                <a:spcPct val="100000"/>
              </a:lnSpc>
              <a:spcBef>
                <a:spcPts val="480"/>
              </a:spcBef>
              <a:spcAft>
                <a:spcPts val="0"/>
              </a:spcAft>
              <a:buSzPct val="117647"/>
              <a:buNone/>
            </a:pPr>
            <a:r>
              <a:rPr lang="fr-FR">
                <a:solidFill>
                  <a:srgbClr val="2E5D5A"/>
                </a:solidFill>
              </a:rPr>
              <a:t>Variables nominales</a:t>
            </a:r>
            <a:r>
              <a:rPr lang="fr-FR"/>
              <a:t> </a:t>
            </a:r>
            <a:endParaRPr/>
          </a:p>
        </p:txBody>
      </p:sp>
      <p:sp>
        <p:nvSpPr>
          <p:cNvPr id="297" name="Google Shape;297;g322b1141c84_0_152"/>
          <p:cNvSpPr txBox="1">
            <a:spLocks noGrp="1"/>
          </p:cNvSpPr>
          <p:nvPr>
            <p:ph type="body" idx="2"/>
          </p:nvPr>
        </p:nvSpPr>
        <p:spPr>
          <a:xfrm>
            <a:off x="457200" y="2656225"/>
            <a:ext cx="4040100" cy="3066300"/>
          </a:xfrm>
          <a:prstGeom prst="rect">
            <a:avLst/>
          </a:prstGeom>
          <a:noFill/>
          <a:ln>
            <a:noFill/>
          </a:ln>
        </p:spPr>
        <p:txBody>
          <a:bodyPr spcFirstLastPara="1" wrap="square" lIns="91425" tIns="45700" rIns="91425" bIns="45700" anchor="t" anchorCtr="0">
            <a:noAutofit/>
          </a:bodyPr>
          <a:lstStyle/>
          <a:p>
            <a:pPr marL="457200" lvl="0" indent="-341630" algn="just" rtl="0">
              <a:lnSpc>
                <a:spcPct val="80000"/>
              </a:lnSpc>
              <a:spcBef>
                <a:spcPts val="0"/>
              </a:spcBef>
              <a:spcAft>
                <a:spcPts val="0"/>
              </a:spcAft>
              <a:buSzPts val="1780"/>
              <a:buChar char="•"/>
            </a:pPr>
            <a:r>
              <a:rPr lang="fr-FR" sz="1779" b="1" dirty="0"/>
              <a:t>Sexe: </a:t>
            </a:r>
            <a:r>
              <a:rPr lang="fr-FR" sz="1779" dirty="0"/>
              <a:t>Il n’y a pas d’ordre entre femme, homme (ou non-binaire).</a:t>
            </a:r>
            <a:endParaRPr sz="1779" dirty="0"/>
          </a:p>
          <a:p>
            <a:pPr marL="457200" lvl="0" indent="-341630" algn="just" rtl="0">
              <a:lnSpc>
                <a:spcPct val="80000"/>
              </a:lnSpc>
              <a:spcBef>
                <a:spcPts val="0"/>
              </a:spcBef>
              <a:spcAft>
                <a:spcPts val="0"/>
              </a:spcAft>
              <a:buSzPts val="1780"/>
              <a:buChar char="•"/>
            </a:pPr>
            <a:r>
              <a:rPr lang="fr-FR" sz="1779" b="1" dirty="0"/>
              <a:t>La couleur des yeux </a:t>
            </a:r>
            <a:r>
              <a:rPr lang="fr-FR" sz="1779" dirty="0"/>
              <a:t>(bleus, verts, marron…)</a:t>
            </a:r>
            <a:endParaRPr sz="1779" dirty="0"/>
          </a:p>
          <a:p>
            <a:pPr marL="457200" lvl="0" indent="-341630" algn="just" rtl="0">
              <a:lnSpc>
                <a:spcPct val="80000"/>
              </a:lnSpc>
              <a:spcBef>
                <a:spcPts val="0"/>
              </a:spcBef>
              <a:spcAft>
                <a:spcPts val="0"/>
              </a:spcAft>
              <a:buSzPts val="1780"/>
              <a:buChar char="•"/>
            </a:pPr>
            <a:r>
              <a:rPr lang="fr-FR" sz="1779" dirty="0"/>
              <a:t>Exemple de l’enquête ETUPOL : 1. Cette année vous êtes </a:t>
            </a:r>
            <a:r>
              <a:rPr lang="fr-FR" sz="1779" dirty="0" err="1"/>
              <a:t>inscrit.e</a:t>
            </a:r>
            <a:r>
              <a:rPr lang="fr-FR" sz="1779" dirty="0"/>
              <a:t> à:  </a:t>
            </a:r>
            <a:endParaRPr sz="1779" dirty="0"/>
          </a:p>
          <a:p>
            <a:pPr marL="457200" lvl="0" indent="0" algn="just" rtl="0">
              <a:lnSpc>
                <a:spcPct val="80000"/>
              </a:lnSpc>
              <a:spcBef>
                <a:spcPts val="0"/>
              </a:spcBef>
              <a:spcAft>
                <a:spcPts val="0"/>
              </a:spcAft>
              <a:buSzPts val="770"/>
              <a:buNone/>
            </a:pPr>
            <a:r>
              <a:rPr lang="fr-FR" sz="1779" dirty="0"/>
              <a:t>Le Havre/Nanterre/Nantes/Paris 8</a:t>
            </a:r>
            <a:endParaRPr sz="1779" dirty="0"/>
          </a:p>
          <a:p>
            <a:pPr marL="0" lvl="0" indent="0" algn="just" rtl="0">
              <a:lnSpc>
                <a:spcPct val="80000"/>
              </a:lnSpc>
              <a:spcBef>
                <a:spcPts val="0"/>
              </a:spcBef>
              <a:spcAft>
                <a:spcPts val="0"/>
              </a:spcAft>
              <a:buSzPts val="770"/>
              <a:buNone/>
            </a:pPr>
            <a:endParaRPr sz="1779" dirty="0"/>
          </a:p>
          <a:p>
            <a:pPr marL="0" lvl="0" indent="0" algn="just" rtl="0">
              <a:lnSpc>
                <a:spcPct val="80000"/>
              </a:lnSpc>
              <a:spcBef>
                <a:spcPts val="0"/>
              </a:spcBef>
              <a:spcAft>
                <a:spcPts val="0"/>
              </a:spcAft>
              <a:buSzPts val="770"/>
              <a:buNone/>
            </a:pPr>
            <a:r>
              <a:rPr lang="fr-FR" sz="1779" dirty="0"/>
              <a:t>Une variable nominale peut avoir entre </a:t>
            </a:r>
            <a:r>
              <a:rPr lang="fr-FR" sz="1779" b="1" dirty="0"/>
              <a:t>deux niveaux </a:t>
            </a:r>
            <a:r>
              <a:rPr lang="fr-FR" sz="1779" dirty="0"/>
              <a:t>(femme/homme, oui/non) et </a:t>
            </a:r>
            <a:r>
              <a:rPr lang="fr-FR" sz="1779" b="1" dirty="0"/>
              <a:t>un grand nombre de niveaux</a:t>
            </a:r>
            <a:r>
              <a:rPr lang="fr-FR" sz="1779" dirty="0"/>
              <a:t> (Cette année dans quelle filière êtes-vous </a:t>
            </a:r>
            <a:r>
              <a:rPr lang="fr-FR" sz="1779" dirty="0" err="1"/>
              <a:t>inscrit.e</a:t>
            </a:r>
            <a:r>
              <a:rPr lang="fr-FR" sz="1779" dirty="0"/>
              <a:t> ?).</a:t>
            </a:r>
            <a:endParaRPr sz="1779" dirty="0"/>
          </a:p>
        </p:txBody>
      </p:sp>
      <p:sp>
        <p:nvSpPr>
          <p:cNvPr id="298" name="Google Shape;298;g322b1141c84_0_152"/>
          <p:cNvSpPr txBox="1">
            <a:spLocks noGrp="1"/>
          </p:cNvSpPr>
          <p:nvPr>
            <p:ph type="body" idx="3"/>
          </p:nvPr>
        </p:nvSpPr>
        <p:spPr>
          <a:xfrm>
            <a:off x="4645025" y="1458925"/>
            <a:ext cx="3450600" cy="415500"/>
          </a:xfrm>
          <a:prstGeom prst="rect">
            <a:avLst/>
          </a:prstGeom>
          <a:noFill/>
          <a:ln>
            <a:noFill/>
          </a:ln>
        </p:spPr>
        <p:txBody>
          <a:bodyPr spcFirstLastPara="1" wrap="square" lIns="91425" tIns="45700" rIns="91425" bIns="45700" anchor="b" anchorCtr="0">
            <a:normAutofit fontScale="85000" lnSpcReduction="20000"/>
          </a:bodyPr>
          <a:lstStyle/>
          <a:p>
            <a:pPr marL="0" lvl="0" indent="0" algn="ctr" rtl="0">
              <a:lnSpc>
                <a:spcPct val="100000"/>
              </a:lnSpc>
              <a:spcBef>
                <a:spcPts val="480"/>
              </a:spcBef>
              <a:spcAft>
                <a:spcPts val="0"/>
              </a:spcAft>
              <a:buSzPct val="117647"/>
              <a:buNone/>
            </a:pPr>
            <a:r>
              <a:rPr lang="fr-FR">
                <a:solidFill>
                  <a:srgbClr val="2E5D5A"/>
                </a:solidFill>
              </a:rPr>
              <a:t>Variables ordinales</a:t>
            </a:r>
            <a:endParaRPr/>
          </a:p>
        </p:txBody>
      </p:sp>
      <p:sp>
        <p:nvSpPr>
          <p:cNvPr id="299" name="Google Shape;299;g322b1141c84_0_152"/>
          <p:cNvSpPr txBox="1">
            <a:spLocks noGrp="1"/>
          </p:cNvSpPr>
          <p:nvPr>
            <p:ph type="body" idx="2"/>
          </p:nvPr>
        </p:nvSpPr>
        <p:spPr>
          <a:xfrm>
            <a:off x="4495800" y="2199025"/>
            <a:ext cx="4308000" cy="2913900"/>
          </a:xfrm>
          <a:prstGeom prst="rect">
            <a:avLst/>
          </a:prstGeom>
          <a:noFill/>
          <a:ln>
            <a:noFill/>
          </a:ln>
        </p:spPr>
        <p:txBody>
          <a:bodyPr spcFirstLastPara="1" wrap="square" lIns="91425" tIns="45700" rIns="91425" bIns="45700" anchor="t" anchorCtr="0">
            <a:noAutofit/>
          </a:bodyPr>
          <a:lstStyle/>
          <a:p>
            <a:pPr marL="457200" lvl="0" indent="-342900" algn="just" rtl="0">
              <a:lnSpc>
                <a:spcPct val="80000"/>
              </a:lnSpc>
              <a:spcBef>
                <a:spcPts val="0"/>
              </a:spcBef>
              <a:spcAft>
                <a:spcPts val="0"/>
              </a:spcAft>
              <a:buSzPts val="1800"/>
              <a:buChar char="•"/>
            </a:pPr>
            <a:r>
              <a:rPr lang="fr-FR" sz="1800" b="1"/>
              <a:t>Evaluation d’opinion</a:t>
            </a:r>
            <a:endParaRPr sz="1800" b="1"/>
          </a:p>
          <a:p>
            <a:pPr marL="457200" lvl="0" indent="-342900" algn="just" rtl="0">
              <a:lnSpc>
                <a:spcPct val="80000"/>
              </a:lnSpc>
              <a:spcBef>
                <a:spcPts val="0"/>
              </a:spcBef>
              <a:spcAft>
                <a:spcPts val="0"/>
              </a:spcAft>
              <a:buSzPts val="1800"/>
              <a:buChar char="•"/>
            </a:pPr>
            <a:r>
              <a:rPr lang="fr-FR" sz="1800" b="1"/>
              <a:t>Evaluation subjective de la </a:t>
            </a:r>
            <a:endParaRPr sz="1800" b="1"/>
          </a:p>
          <a:p>
            <a:pPr marL="457200" lvl="0" indent="0" algn="just" rtl="0">
              <a:lnSpc>
                <a:spcPct val="80000"/>
              </a:lnSpc>
              <a:spcBef>
                <a:spcPts val="0"/>
              </a:spcBef>
              <a:spcAft>
                <a:spcPts val="0"/>
              </a:spcAft>
              <a:buSzPts val="2400"/>
              <a:buNone/>
            </a:pPr>
            <a:r>
              <a:rPr lang="fr-FR" sz="1800" b="1"/>
              <a:t>santé: </a:t>
            </a:r>
            <a:r>
              <a:rPr lang="fr-FR" sz="1800"/>
              <a:t>Sur l’échelle</a:t>
            </a:r>
            <a:endParaRPr sz="1800"/>
          </a:p>
          <a:p>
            <a:pPr marL="914400" lvl="0" indent="-342900" algn="just" rtl="0">
              <a:lnSpc>
                <a:spcPct val="80000"/>
              </a:lnSpc>
              <a:spcBef>
                <a:spcPts val="0"/>
              </a:spcBef>
              <a:spcAft>
                <a:spcPts val="0"/>
              </a:spcAft>
              <a:buSzPts val="1800"/>
              <a:buChar char="-"/>
            </a:pPr>
            <a:r>
              <a:rPr lang="fr-FR" sz="1800"/>
              <a:t>médiocre</a:t>
            </a:r>
            <a:endParaRPr sz="1800"/>
          </a:p>
          <a:p>
            <a:pPr marL="914400" lvl="0" indent="-342900" algn="just" rtl="0">
              <a:lnSpc>
                <a:spcPct val="80000"/>
              </a:lnSpc>
              <a:spcBef>
                <a:spcPts val="0"/>
              </a:spcBef>
              <a:spcAft>
                <a:spcPts val="0"/>
              </a:spcAft>
              <a:buSzPts val="1800"/>
              <a:buChar char="-"/>
            </a:pPr>
            <a:r>
              <a:rPr lang="fr-FR" sz="1800"/>
              <a:t>raisonnable</a:t>
            </a:r>
            <a:endParaRPr sz="1800"/>
          </a:p>
          <a:p>
            <a:pPr marL="914400" lvl="0" indent="-342900" algn="just" rtl="0">
              <a:lnSpc>
                <a:spcPct val="80000"/>
              </a:lnSpc>
              <a:spcBef>
                <a:spcPts val="0"/>
              </a:spcBef>
              <a:spcAft>
                <a:spcPts val="0"/>
              </a:spcAft>
              <a:buSzPts val="1800"/>
              <a:buChar char="-"/>
            </a:pPr>
            <a:r>
              <a:rPr lang="fr-FR" sz="1800"/>
              <a:t>bonne ou excellente</a:t>
            </a:r>
            <a:endParaRPr sz="1800" b="1"/>
          </a:p>
          <a:p>
            <a:pPr marL="457200" lvl="0" indent="-342900" algn="just" rtl="0">
              <a:lnSpc>
                <a:spcPct val="80000"/>
              </a:lnSpc>
              <a:spcBef>
                <a:spcPts val="0"/>
              </a:spcBef>
              <a:spcAft>
                <a:spcPts val="0"/>
              </a:spcAft>
              <a:buSzPts val="1800"/>
              <a:buChar char="•"/>
            </a:pPr>
            <a:r>
              <a:rPr lang="fr-FR" sz="1800" b="1"/>
              <a:t>Gravité des accidents de la route: </a:t>
            </a:r>
            <a:endParaRPr sz="1800"/>
          </a:p>
          <a:p>
            <a:pPr marL="457200" lvl="0" indent="457200" algn="just" rtl="0">
              <a:lnSpc>
                <a:spcPct val="80000"/>
              </a:lnSpc>
              <a:spcBef>
                <a:spcPts val="0"/>
              </a:spcBef>
              <a:spcAft>
                <a:spcPts val="0"/>
              </a:spcAft>
              <a:buSzPts val="2400"/>
              <a:buNone/>
            </a:pPr>
            <a:r>
              <a:rPr lang="fr-FR" sz="1800"/>
              <a:t>- “accidents légers”</a:t>
            </a:r>
            <a:endParaRPr sz="1800"/>
          </a:p>
          <a:p>
            <a:pPr marL="457200" lvl="0" indent="457200" algn="just" rtl="0">
              <a:lnSpc>
                <a:spcPct val="80000"/>
              </a:lnSpc>
              <a:spcBef>
                <a:spcPts val="0"/>
              </a:spcBef>
              <a:spcAft>
                <a:spcPts val="0"/>
              </a:spcAft>
              <a:buSzPts val="2400"/>
              <a:buNone/>
            </a:pPr>
            <a:r>
              <a:rPr lang="fr-FR" sz="1800"/>
              <a:t>- “accidents modérés”</a:t>
            </a:r>
            <a:endParaRPr sz="1800"/>
          </a:p>
          <a:p>
            <a:pPr marL="457200" lvl="0" indent="457200" algn="just" rtl="0">
              <a:lnSpc>
                <a:spcPct val="80000"/>
              </a:lnSpc>
              <a:spcBef>
                <a:spcPts val="0"/>
              </a:spcBef>
              <a:spcAft>
                <a:spcPts val="0"/>
              </a:spcAft>
              <a:buSzPts val="2400"/>
              <a:buNone/>
            </a:pPr>
            <a:r>
              <a:rPr lang="fr-FR" sz="1800"/>
              <a:t>- “accidents mortels”</a:t>
            </a:r>
            <a:endParaRPr sz="1800"/>
          </a:p>
          <a:p>
            <a:pPr marL="457200" lvl="0" indent="-342900" algn="just" rtl="0">
              <a:lnSpc>
                <a:spcPct val="80000"/>
              </a:lnSpc>
              <a:spcBef>
                <a:spcPts val="0"/>
              </a:spcBef>
              <a:spcAft>
                <a:spcPts val="0"/>
              </a:spcAft>
              <a:buSzPts val="1800"/>
              <a:buChar char="•"/>
            </a:pPr>
            <a:r>
              <a:rPr lang="fr-FR" sz="1800" b="1"/>
              <a:t>Le niveau de diplôme</a:t>
            </a:r>
            <a:endParaRPr sz="1800" b="1"/>
          </a:p>
          <a:p>
            <a:pPr marL="0" lvl="0" indent="0" algn="just" rtl="0">
              <a:lnSpc>
                <a:spcPct val="80000"/>
              </a:lnSpc>
              <a:spcBef>
                <a:spcPts val="0"/>
              </a:spcBef>
              <a:spcAft>
                <a:spcPts val="0"/>
              </a:spcAft>
              <a:buSzPts val="688"/>
              <a:buNone/>
            </a:pPr>
            <a:endParaRPr sz="1800"/>
          </a:p>
          <a:p>
            <a:pPr marL="0" lvl="0" indent="0" algn="just" rtl="0">
              <a:lnSpc>
                <a:spcPct val="80000"/>
              </a:lnSpc>
              <a:spcBef>
                <a:spcPts val="0"/>
              </a:spcBef>
              <a:spcAft>
                <a:spcPts val="0"/>
              </a:spcAft>
              <a:buSzPts val="1100"/>
              <a:buNone/>
            </a:pPr>
            <a:r>
              <a:rPr lang="fr-FR" sz="1800"/>
              <a:t>Ce sont des variables qualitatives ordinales car  il existe un ordre clair dans les niveaux.</a:t>
            </a:r>
            <a:endParaRPr sz="1800"/>
          </a:p>
          <a:p>
            <a:pPr marL="0" lvl="0" indent="0" algn="just" rtl="0">
              <a:lnSpc>
                <a:spcPct val="80000"/>
              </a:lnSpc>
              <a:spcBef>
                <a:spcPts val="0"/>
              </a:spcBef>
              <a:spcAft>
                <a:spcPts val="0"/>
              </a:spcAft>
              <a:buSzPts val="688"/>
              <a:buNone/>
            </a:pPr>
            <a:endParaRPr sz="1700"/>
          </a:p>
        </p:txBody>
      </p:sp>
      <p:pic>
        <p:nvPicPr>
          <p:cNvPr id="300" name="Google Shape;300;g322b1141c84_0_152"/>
          <p:cNvPicPr preferRelativeResize="0"/>
          <p:nvPr/>
        </p:nvPicPr>
        <p:blipFill rotWithShape="1">
          <a:blip r:embed="rId3">
            <a:alphaModFix/>
          </a:blip>
          <a:srcRect/>
          <a:stretch/>
        </p:blipFill>
        <p:spPr>
          <a:xfrm>
            <a:off x="1369950" y="1758250"/>
            <a:ext cx="2386301" cy="936350"/>
          </a:xfrm>
          <a:prstGeom prst="rect">
            <a:avLst/>
          </a:prstGeom>
          <a:noFill/>
          <a:ln>
            <a:noFill/>
          </a:ln>
        </p:spPr>
      </p:pic>
      <p:pic>
        <p:nvPicPr>
          <p:cNvPr id="301" name="Google Shape;301;g322b1141c84_0_152"/>
          <p:cNvPicPr preferRelativeResize="0"/>
          <p:nvPr/>
        </p:nvPicPr>
        <p:blipFill rotWithShape="1">
          <a:blip r:embed="rId4">
            <a:alphaModFix/>
          </a:blip>
          <a:srcRect l="6132" t="10362" r="6751"/>
          <a:stretch/>
        </p:blipFill>
        <p:spPr>
          <a:xfrm>
            <a:off x="7585850" y="1717300"/>
            <a:ext cx="1558151" cy="1525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a:t>
            </a:fld>
            <a:endParaRPr sz="1000">
              <a:solidFill>
                <a:srgbClr val="808080"/>
              </a:solidFill>
              <a:latin typeface="Arial"/>
              <a:ea typeface="Arial"/>
              <a:cs typeface="Arial"/>
              <a:sym typeface="Arial"/>
            </a:endParaRPr>
          </a:p>
        </p:txBody>
      </p:sp>
      <p:sp>
        <p:nvSpPr>
          <p:cNvPr id="81" name="Google Shape;81;p3"/>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 name="Google Shape;82;p3"/>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83" name="Google Shape;83;p3"/>
          <p:cNvSpPr txBox="1"/>
          <p:nvPr/>
        </p:nvSpPr>
        <p:spPr>
          <a:xfrm>
            <a:off x="236700" y="1055950"/>
            <a:ext cx="8450100" cy="5300400"/>
          </a:xfrm>
          <a:prstGeom prst="rect">
            <a:avLst/>
          </a:prstGeom>
          <a:noFill/>
          <a:ln>
            <a:noFill/>
          </a:ln>
        </p:spPr>
        <p:txBody>
          <a:bodyPr spcFirstLastPara="1" wrap="square" lIns="91425" tIns="91425" rIns="91425" bIns="91425" anchor="t" anchorCtr="0">
            <a:noAutofit/>
          </a:bodyPr>
          <a:lstStyle/>
          <a:p>
            <a:pPr marL="0" marR="0" lvl="0" indent="0" algn="just" rtl="0">
              <a:lnSpc>
                <a:spcPct val="90000"/>
              </a:lnSpc>
              <a:spcBef>
                <a:spcPts val="0"/>
              </a:spcBef>
              <a:spcAft>
                <a:spcPts val="0"/>
              </a:spcAft>
              <a:buClr>
                <a:srgbClr val="000000"/>
              </a:buClr>
              <a:buSzPts val="1700"/>
              <a:buFont typeface="Arial"/>
              <a:buNone/>
            </a:pPr>
            <a:endParaRPr sz="1700" b="1" i="0" u="none" strike="noStrike" cap="none">
              <a:solidFill>
                <a:srgbClr val="2E5D5A"/>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1700"/>
              <a:buFont typeface="Arial"/>
              <a:buNone/>
            </a:pPr>
            <a:r>
              <a:rPr lang="fr-FR" sz="1700" b="1" i="0" u="none" strike="noStrike" cap="none">
                <a:solidFill>
                  <a:srgbClr val="2E5D5A"/>
                </a:solidFill>
                <a:latin typeface="Calibri"/>
                <a:ea typeface="Calibri"/>
                <a:cs typeface="Calibri"/>
                <a:sym typeface="Calibri"/>
              </a:rPr>
              <a:t>Qu’est-ce qu’une population-cible?  </a:t>
            </a:r>
            <a:endParaRPr sz="1700" b="1" i="0" u="none" strike="noStrike" cap="none">
              <a:solidFill>
                <a:srgbClr val="2E5D5A"/>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L’ensemble des individus/unités statistiques d’intérêt pour l’étude. </a:t>
            </a:r>
            <a:endParaRPr sz="1700" b="1" i="0" u="none" strike="noStrike" cap="none">
              <a:solidFill>
                <a:schemeClr val="dk1"/>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1700"/>
              <a:buFont typeface="Arial"/>
              <a:buNone/>
            </a:pPr>
            <a:r>
              <a:rPr lang="fr-FR" sz="1700" b="1" i="0" u="none" strike="noStrike" cap="none">
                <a:solidFill>
                  <a:srgbClr val="2E5D5A"/>
                </a:solidFill>
                <a:latin typeface="Calibri"/>
                <a:ea typeface="Calibri"/>
                <a:cs typeface="Calibri"/>
                <a:sym typeface="Calibri"/>
              </a:rPr>
              <a:t>Qu’est-ce qu’un échantillon? </a:t>
            </a:r>
            <a:endParaRPr sz="1700" b="1" i="0" u="none" strike="noStrike" cap="none">
              <a:solidFill>
                <a:srgbClr val="2E5D5A"/>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Un sous-ensemble d'individus/unités de la population-cible sur lesquelles la ou le chercheur.e dispose d’informations et travaille réellement.</a:t>
            </a:r>
            <a:endParaRPr sz="1700" b="1" i="0" u="none" strike="noStrike" cap="none">
              <a:solidFill>
                <a:schemeClr val="dk1"/>
              </a:solidFill>
              <a:latin typeface="Calibri"/>
              <a:ea typeface="Calibri"/>
              <a:cs typeface="Calibri"/>
              <a:sym typeface="Calibri"/>
            </a:endParaRPr>
          </a:p>
          <a:p>
            <a:pPr marL="0" marR="0" lvl="0" indent="0" algn="just" rtl="0">
              <a:lnSpc>
                <a:spcPct val="90000"/>
              </a:lnSpc>
              <a:spcBef>
                <a:spcPts val="0"/>
              </a:spcBef>
              <a:spcAft>
                <a:spcPts val="0"/>
              </a:spcAft>
              <a:buClr>
                <a:schemeClr val="dk1"/>
              </a:buClr>
              <a:buSzPts val="1100"/>
              <a:buFont typeface="Arial"/>
              <a:buNone/>
            </a:pPr>
            <a:endParaRPr sz="1700" b="1" i="0" u="none" strike="noStrike" cap="none">
              <a:solidFill>
                <a:srgbClr val="2E5D5A"/>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1700"/>
              <a:buFont typeface="Arial"/>
              <a:buNone/>
            </a:pPr>
            <a:r>
              <a:rPr lang="fr-FR" sz="1700" b="1" i="0" u="none" strike="noStrike" cap="none">
                <a:solidFill>
                  <a:srgbClr val="2E5D5A"/>
                </a:solidFill>
                <a:latin typeface="Calibri"/>
                <a:ea typeface="Calibri"/>
                <a:cs typeface="Calibri"/>
                <a:sym typeface="Calibri"/>
              </a:rPr>
              <a:t>Qu’est-ce que l’échantillonnage? Donnez moi des exemples de méthodes d’échantillonnages</a:t>
            </a:r>
            <a:endParaRPr sz="1700" b="1" i="0" u="none" strike="noStrike" cap="none">
              <a:solidFill>
                <a:srgbClr val="2E5D5A"/>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L’échantillonnage désigne les méthodes de sélection de l'échantillon. </a:t>
            </a:r>
            <a:endParaRPr sz="1700" b="1" i="0" u="none" strike="noStrike" cap="none">
              <a:solidFill>
                <a:schemeClr val="dk1"/>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Il y a deux grandes groupes de méthodes qui s’opposent :</a:t>
            </a:r>
            <a:endParaRPr sz="1700" b="1" i="0" u="none" strike="noStrike" cap="none">
              <a:solidFill>
                <a:schemeClr val="dk1"/>
              </a:solidFill>
              <a:latin typeface="Calibri"/>
              <a:ea typeface="Calibri"/>
              <a:cs typeface="Calibri"/>
              <a:sym typeface="Calibri"/>
            </a:endParaRPr>
          </a:p>
          <a:p>
            <a:pPr marL="457200" marR="0" lvl="0" indent="-336550" algn="just" rtl="0">
              <a:lnSpc>
                <a:spcPct val="90000"/>
              </a:lnSpc>
              <a:spcBef>
                <a:spcPts val="0"/>
              </a:spcBef>
              <a:spcAft>
                <a:spcPts val="0"/>
              </a:spcAft>
              <a:buClr>
                <a:schemeClr val="dk1"/>
              </a:buClr>
              <a:buSzPts val="1700"/>
              <a:buFont typeface="Calibri"/>
              <a:buChar char="-"/>
            </a:pPr>
            <a:r>
              <a:rPr lang="fr-FR" sz="1700" b="1" i="0" u="none" strike="noStrike" cap="none">
                <a:solidFill>
                  <a:schemeClr val="dk1"/>
                </a:solidFill>
                <a:latin typeface="Calibri"/>
                <a:ea typeface="Calibri"/>
                <a:cs typeface="Calibri"/>
                <a:sym typeface="Calibri"/>
              </a:rPr>
              <a:t>échantillonnage aléatoire : </a:t>
            </a:r>
            <a:endParaRPr sz="1700" b="1" i="0" u="none" strike="noStrike" cap="none">
              <a:solidFill>
                <a:schemeClr val="dk1"/>
              </a:solidFill>
              <a:latin typeface="Calibri"/>
              <a:ea typeface="Calibri"/>
              <a:cs typeface="Calibri"/>
              <a:sym typeface="Calibri"/>
            </a:endParaRPr>
          </a:p>
          <a:p>
            <a:pPr marL="914400" marR="0" lvl="1" indent="-336550" algn="just" rtl="0">
              <a:lnSpc>
                <a:spcPct val="90000"/>
              </a:lnSpc>
              <a:spcBef>
                <a:spcPts val="0"/>
              </a:spcBef>
              <a:spcAft>
                <a:spcPts val="0"/>
              </a:spcAft>
              <a:buClr>
                <a:schemeClr val="dk1"/>
              </a:buClr>
              <a:buSzPts val="1700"/>
              <a:buFont typeface="Calibri"/>
              <a:buChar char="-"/>
            </a:pPr>
            <a:r>
              <a:rPr lang="fr-FR" sz="1700" b="1" i="0" u="none" strike="noStrike" cap="none">
                <a:solidFill>
                  <a:schemeClr val="dk1"/>
                </a:solidFill>
                <a:latin typeface="Calibri"/>
                <a:ea typeface="Calibri"/>
                <a:cs typeface="Calibri"/>
                <a:sym typeface="Calibri"/>
              </a:rPr>
              <a:t>simple, </a:t>
            </a:r>
            <a:endParaRPr sz="1700" b="1" i="0" u="none" strike="noStrike" cap="none">
              <a:solidFill>
                <a:schemeClr val="dk1"/>
              </a:solidFill>
              <a:latin typeface="Calibri"/>
              <a:ea typeface="Calibri"/>
              <a:cs typeface="Calibri"/>
              <a:sym typeface="Calibri"/>
            </a:endParaRPr>
          </a:p>
          <a:p>
            <a:pPr marL="914400" marR="0" lvl="1" indent="-336550" algn="just" rtl="0">
              <a:lnSpc>
                <a:spcPct val="90000"/>
              </a:lnSpc>
              <a:spcBef>
                <a:spcPts val="0"/>
              </a:spcBef>
              <a:spcAft>
                <a:spcPts val="0"/>
              </a:spcAft>
              <a:buClr>
                <a:schemeClr val="dk1"/>
              </a:buClr>
              <a:buSzPts val="1700"/>
              <a:buFont typeface="Calibri"/>
              <a:buChar char="-"/>
            </a:pPr>
            <a:r>
              <a:rPr lang="fr-FR" sz="1700" b="1" i="0" u="none" strike="noStrike" cap="none">
                <a:solidFill>
                  <a:schemeClr val="dk1"/>
                </a:solidFill>
                <a:latin typeface="Calibri"/>
                <a:ea typeface="Calibri"/>
                <a:cs typeface="Calibri"/>
                <a:sym typeface="Calibri"/>
              </a:rPr>
              <a:t>stratifié (tirage aléatoire d’individus au sein de groupes) </a:t>
            </a:r>
            <a:endParaRPr sz="1700" b="1" i="0" u="none" strike="noStrike" cap="none">
              <a:solidFill>
                <a:schemeClr val="dk1"/>
              </a:solidFill>
              <a:latin typeface="Calibri"/>
              <a:ea typeface="Calibri"/>
              <a:cs typeface="Calibri"/>
              <a:sym typeface="Calibri"/>
            </a:endParaRPr>
          </a:p>
          <a:p>
            <a:pPr marL="914400" marR="0" lvl="1" indent="-336550" algn="just" rtl="0">
              <a:lnSpc>
                <a:spcPct val="90000"/>
              </a:lnSpc>
              <a:spcBef>
                <a:spcPts val="0"/>
              </a:spcBef>
              <a:spcAft>
                <a:spcPts val="0"/>
              </a:spcAft>
              <a:buClr>
                <a:schemeClr val="dk1"/>
              </a:buClr>
              <a:buSzPts val="1700"/>
              <a:buFont typeface="Calibri"/>
              <a:buChar char="-"/>
            </a:pPr>
            <a:r>
              <a:rPr lang="fr-FR" sz="1700" b="1" i="0" u="none" strike="noStrike" cap="none">
                <a:solidFill>
                  <a:schemeClr val="dk1"/>
                </a:solidFill>
                <a:latin typeface="Calibri"/>
                <a:ea typeface="Calibri"/>
                <a:cs typeface="Calibri"/>
                <a:sym typeface="Calibri"/>
              </a:rPr>
              <a:t>ou par grappe (tirage aléatoire de groupes d’individus)</a:t>
            </a:r>
            <a:endParaRPr sz="1700" b="1" i="0" u="none" strike="noStrike" cap="none">
              <a:solidFill>
                <a:schemeClr val="dk1"/>
              </a:solidFill>
              <a:latin typeface="Calibri"/>
              <a:ea typeface="Calibri"/>
              <a:cs typeface="Calibri"/>
              <a:sym typeface="Calibri"/>
            </a:endParaRPr>
          </a:p>
          <a:p>
            <a:pPr marL="457200" marR="0" lvl="0" indent="-336550" algn="just" rtl="0">
              <a:lnSpc>
                <a:spcPct val="90000"/>
              </a:lnSpc>
              <a:spcBef>
                <a:spcPts val="0"/>
              </a:spcBef>
              <a:spcAft>
                <a:spcPts val="0"/>
              </a:spcAft>
              <a:buClr>
                <a:schemeClr val="dk1"/>
              </a:buClr>
              <a:buSzPts val="1700"/>
              <a:buFont typeface="Calibri"/>
              <a:buChar char="-"/>
            </a:pPr>
            <a:r>
              <a:rPr lang="fr-FR" sz="1700" b="1" i="0" u="none" strike="noStrike" cap="none">
                <a:solidFill>
                  <a:schemeClr val="dk1"/>
                </a:solidFill>
                <a:latin typeface="Calibri"/>
                <a:ea typeface="Calibri"/>
                <a:cs typeface="Calibri"/>
                <a:sym typeface="Calibri"/>
              </a:rPr>
              <a:t>échantillon empirique: </a:t>
            </a:r>
            <a:endParaRPr sz="1700" b="1" i="0" u="none" strike="noStrike" cap="none">
              <a:solidFill>
                <a:schemeClr val="dk1"/>
              </a:solidFill>
              <a:latin typeface="Calibri"/>
              <a:ea typeface="Calibri"/>
              <a:cs typeface="Calibri"/>
              <a:sym typeface="Calibri"/>
            </a:endParaRPr>
          </a:p>
          <a:p>
            <a:pPr marL="914400" marR="0" lvl="1" indent="-336550" algn="just" rtl="0">
              <a:lnSpc>
                <a:spcPct val="90000"/>
              </a:lnSpc>
              <a:spcBef>
                <a:spcPts val="0"/>
              </a:spcBef>
              <a:spcAft>
                <a:spcPts val="0"/>
              </a:spcAft>
              <a:buClr>
                <a:schemeClr val="dk1"/>
              </a:buClr>
              <a:buSzPts val="1700"/>
              <a:buFont typeface="Calibri"/>
              <a:buChar char="-"/>
            </a:pPr>
            <a:r>
              <a:rPr lang="fr-FR" sz="1700" b="1" i="0" u="none" strike="noStrike" cap="none">
                <a:solidFill>
                  <a:schemeClr val="dk1"/>
                </a:solidFill>
                <a:latin typeface="Calibri"/>
                <a:ea typeface="Calibri"/>
                <a:cs typeface="Calibri"/>
                <a:sym typeface="Calibri"/>
              </a:rPr>
              <a:t>échantillonnage par quota (le plus courant, le plus utilisé pour les sondages d’opinion)</a:t>
            </a:r>
            <a:endParaRPr sz="1700" b="1" i="0" u="none" strike="noStrike" cap="none">
              <a:solidFill>
                <a:schemeClr val="dk1"/>
              </a:solidFill>
              <a:latin typeface="Calibri"/>
              <a:ea typeface="Calibri"/>
              <a:cs typeface="Calibri"/>
              <a:sym typeface="Calibri"/>
            </a:endParaRPr>
          </a:p>
          <a:p>
            <a:pPr marL="914400" marR="0" lvl="1" indent="-336550" algn="just" rtl="0">
              <a:lnSpc>
                <a:spcPct val="90000"/>
              </a:lnSpc>
              <a:spcBef>
                <a:spcPts val="0"/>
              </a:spcBef>
              <a:spcAft>
                <a:spcPts val="0"/>
              </a:spcAft>
              <a:buClr>
                <a:schemeClr val="dk1"/>
              </a:buClr>
              <a:buSzPts val="1700"/>
              <a:buFont typeface="Calibri"/>
              <a:buChar char="-"/>
            </a:pPr>
            <a:r>
              <a:rPr lang="fr-FR" sz="1700" b="1" i="0" u="none" strike="noStrike" cap="none">
                <a:solidFill>
                  <a:schemeClr val="dk1"/>
                </a:solidFill>
                <a:latin typeface="Calibri"/>
                <a:ea typeface="Calibri"/>
                <a:cs typeface="Calibri"/>
                <a:sym typeface="Calibri"/>
              </a:rPr>
              <a:t>échantillons de convenance, de volontaires</a:t>
            </a:r>
            <a:endParaRPr sz="1700" b="1" i="0" u="none" strike="noStrike" cap="none">
              <a:solidFill>
                <a:schemeClr val="dk1"/>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1700"/>
              <a:buFont typeface="Arial"/>
              <a:buNone/>
            </a:pPr>
            <a:endParaRPr sz="1700" b="1" i="0" u="none" strike="noStrike" cap="none">
              <a:solidFill>
                <a:srgbClr val="2E5D5A"/>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1700"/>
              <a:buFont typeface="Arial"/>
              <a:buNone/>
            </a:pPr>
            <a:r>
              <a:rPr lang="fr-FR" sz="1700" b="1" i="0" u="none" strike="noStrike" cap="none">
                <a:solidFill>
                  <a:srgbClr val="2E5D5A"/>
                </a:solidFill>
                <a:latin typeface="Calibri"/>
                <a:ea typeface="Calibri"/>
                <a:cs typeface="Calibri"/>
                <a:sym typeface="Calibri"/>
              </a:rPr>
              <a:t>Quelle propriété doit avoir l’échantillon pour qu’il nous permette d’estimer la valeur pour la population cible? </a:t>
            </a:r>
            <a:endParaRPr sz="1700" b="1" i="0" u="none" strike="noStrike" cap="none">
              <a:solidFill>
                <a:srgbClr val="2E5D5A"/>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Il doit être </a:t>
            </a:r>
            <a:r>
              <a:rPr lang="fr-FR" sz="1700" b="1" i="1" u="none" strike="noStrike" cap="none">
                <a:solidFill>
                  <a:schemeClr val="dk1"/>
                </a:solidFill>
                <a:latin typeface="Calibri"/>
                <a:ea typeface="Calibri"/>
                <a:cs typeface="Calibri"/>
                <a:sym typeface="Calibri"/>
              </a:rPr>
              <a:t>représentatif</a:t>
            </a:r>
            <a:r>
              <a:rPr lang="fr-FR" sz="1700" b="1" i="0" u="none" strike="noStrike" cap="none">
                <a:solidFill>
                  <a:schemeClr val="dk1"/>
                </a:solidFill>
                <a:latin typeface="Calibri"/>
                <a:ea typeface="Calibri"/>
                <a:cs typeface="Calibri"/>
                <a:sym typeface="Calibri"/>
              </a:rPr>
              <a:t> de la population cible, s’il ne l’est pas on dit qu’il est biaisé.</a:t>
            </a:r>
            <a:endParaRPr sz="1700" b="1" i="0" u="none" strike="noStrike" cap="none">
              <a:solidFill>
                <a:schemeClr val="dk1"/>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1700"/>
              <a:buFont typeface="Arial"/>
              <a:buNone/>
            </a:pPr>
            <a:endParaRPr sz="1700" b="1" i="0" u="none" strike="noStrike" cap="none">
              <a:solidFill>
                <a:srgbClr val="2E5D5A"/>
              </a:solidFill>
              <a:latin typeface="Calibri"/>
              <a:ea typeface="Calibri"/>
              <a:cs typeface="Calibri"/>
              <a:sym typeface="Calibri"/>
            </a:endParaRPr>
          </a:p>
          <a:p>
            <a:pPr marL="0" marR="0" lvl="0" indent="457200" algn="l" rtl="0">
              <a:lnSpc>
                <a:spcPct val="90000"/>
              </a:lnSpc>
              <a:spcBef>
                <a:spcPts val="25"/>
              </a:spcBef>
              <a:spcAft>
                <a:spcPts val="0"/>
              </a:spcAft>
              <a:buClr>
                <a:srgbClr val="000000"/>
              </a:buClr>
              <a:buSzPts val="1665"/>
              <a:buFont typeface="Arial"/>
              <a:buNone/>
            </a:pPr>
            <a:endParaRPr sz="1800" b="0" i="0" u="none" strike="noStrike" cap="none">
              <a:solidFill>
                <a:srgbClr val="2E5D5A"/>
              </a:solidFill>
              <a:latin typeface="Calibri"/>
              <a:ea typeface="Calibri"/>
              <a:cs typeface="Calibri"/>
              <a:sym typeface="Calibri"/>
            </a:endParaRPr>
          </a:p>
          <a:p>
            <a:pPr marL="558800" marR="0" lvl="1" indent="0" algn="l" rtl="0">
              <a:lnSpc>
                <a:spcPct val="90000"/>
              </a:lnSpc>
              <a:spcBef>
                <a:spcPts val="25"/>
              </a:spcBef>
              <a:spcAft>
                <a:spcPts val="0"/>
              </a:spcAft>
              <a:buClr>
                <a:schemeClr val="dk1"/>
              </a:buClr>
              <a:buSzPts val="1800"/>
              <a:buFont typeface="Arial"/>
              <a:buNone/>
            </a:pPr>
            <a:endParaRPr sz="1800" b="0" i="0" u="none" strike="noStrike" cap="none">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800" b="0" i="0" u="none" strike="noStrike" cap="none">
              <a:solidFill>
                <a:schemeClr val="dk1"/>
              </a:solidFill>
              <a:latin typeface="Calibri"/>
              <a:ea typeface="Calibri"/>
              <a:cs typeface="Calibri"/>
              <a:sym typeface="Calibri"/>
            </a:endParaRPr>
          </a:p>
        </p:txBody>
      </p:sp>
      <p:sp>
        <p:nvSpPr>
          <p:cNvPr id="84" name="Google Shape;84;p3"/>
          <p:cNvSpPr txBox="1"/>
          <p:nvPr/>
        </p:nvSpPr>
        <p:spPr>
          <a:xfrm>
            <a:off x="462450" y="698099"/>
            <a:ext cx="8219100" cy="59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Rappels du cours précédent</a:t>
            </a:r>
            <a:endParaRPr sz="3200" b="1" i="0" u="none" strike="noStrike" cap="none">
              <a:solidFill>
                <a:srgbClr val="2E5D5A"/>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3">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3">
                                            <p:txEl>
                                              <p:pRg st="17" end="17"/>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3">
                                            <p:txEl>
                                              <p:pRg st="18" end="18"/>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3">
                                            <p:txEl>
                                              <p:pRg st="19" end="19"/>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3">
                                            <p:txEl>
                                              <p:pRg st="20" end="2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3">
                                            <p:txEl>
                                              <p:pRg st="21" end="2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83">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322b1141c84_0_16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FR"/>
              <a:t>20</a:t>
            </a:fld>
            <a:endParaRPr/>
          </a:p>
        </p:txBody>
      </p:sp>
      <p:sp>
        <p:nvSpPr>
          <p:cNvPr id="307" name="Google Shape;307;g322b1141c84_0_16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8" name="Google Shape;308;g322b1141c84_0_167"/>
          <p:cNvSpPr txBox="1"/>
          <p:nvPr/>
        </p:nvSpPr>
        <p:spPr>
          <a:xfrm>
            <a:off x="439950" y="708575"/>
            <a:ext cx="8219100" cy="81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2900" b="1" i="0" u="none" strike="noStrike" cap="none">
                <a:solidFill>
                  <a:srgbClr val="2E5D5A"/>
                </a:solidFill>
                <a:latin typeface="Calibri"/>
                <a:ea typeface="Calibri"/>
                <a:cs typeface="Calibri"/>
                <a:sym typeface="Calibri"/>
              </a:rPr>
              <a:t>1. Variables catégorielles - Exemples</a:t>
            </a:r>
            <a:endParaRPr sz="2900" b="1" i="0" u="none" strike="noStrike" cap="none">
              <a:solidFill>
                <a:srgbClr val="2E5D5A"/>
              </a:solidFill>
              <a:latin typeface="Calibri"/>
              <a:ea typeface="Calibri"/>
              <a:cs typeface="Calibri"/>
              <a:sym typeface="Calibri"/>
            </a:endParaRPr>
          </a:p>
        </p:txBody>
      </p:sp>
      <p:sp>
        <p:nvSpPr>
          <p:cNvPr id="309" name="Google Shape;309;g322b1141c84_0_167"/>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310" name="Google Shape;310;g322b1141c84_0_167"/>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1</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8/12</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311" name="Google Shape;311;g322b1141c84_0_167"/>
          <p:cNvSpPr txBox="1">
            <a:spLocks noGrp="1"/>
          </p:cNvSpPr>
          <p:nvPr>
            <p:ph type="body" idx="1"/>
          </p:nvPr>
        </p:nvSpPr>
        <p:spPr>
          <a:xfrm>
            <a:off x="966800" y="1362288"/>
            <a:ext cx="3192600" cy="415500"/>
          </a:xfrm>
          <a:prstGeom prst="rect">
            <a:avLst/>
          </a:prstGeom>
          <a:noFill/>
          <a:ln>
            <a:noFill/>
          </a:ln>
        </p:spPr>
        <p:txBody>
          <a:bodyPr spcFirstLastPara="1" wrap="square" lIns="91425" tIns="45700" rIns="91425" bIns="45700" anchor="b" anchorCtr="0">
            <a:normAutofit fontScale="85000" lnSpcReduction="20000"/>
          </a:bodyPr>
          <a:lstStyle/>
          <a:p>
            <a:pPr marL="0" lvl="0" indent="0" algn="ctr" rtl="0">
              <a:lnSpc>
                <a:spcPct val="100000"/>
              </a:lnSpc>
              <a:spcBef>
                <a:spcPts val="480"/>
              </a:spcBef>
              <a:spcAft>
                <a:spcPts val="0"/>
              </a:spcAft>
              <a:buSzPct val="117647"/>
              <a:buNone/>
            </a:pPr>
            <a:r>
              <a:rPr lang="fr-FR">
                <a:solidFill>
                  <a:srgbClr val="2E5D5A"/>
                </a:solidFill>
              </a:rPr>
              <a:t>Variables nominales</a:t>
            </a:r>
            <a:r>
              <a:rPr lang="fr-FR"/>
              <a:t> </a:t>
            </a:r>
            <a:endParaRPr/>
          </a:p>
        </p:txBody>
      </p:sp>
      <p:sp>
        <p:nvSpPr>
          <p:cNvPr id="312" name="Google Shape;312;g322b1141c84_0_167"/>
          <p:cNvSpPr txBox="1">
            <a:spLocks noGrp="1"/>
          </p:cNvSpPr>
          <p:nvPr>
            <p:ph type="body" idx="2"/>
          </p:nvPr>
        </p:nvSpPr>
        <p:spPr>
          <a:xfrm>
            <a:off x="457200" y="2656225"/>
            <a:ext cx="4040100" cy="3066300"/>
          </a:xfrm>
          <a:prstGeom prst="rect">
            <a:avLst/>
          </a:prstGeom>
          <a:noFill/>
          <a:ln>
            <a:noFill/>
          </a:ln>
        </p:spPr>
        <p:txBody>
          <a:bodyPr spcFirstLastPara="1" wrap="square" lIns="91425" tIns="45700" rIns="91425" bIns="45700" anchor="t" anchorCtr="0">
            <a:noAutofit/>
          </a:bodyPr>
          <a:lstStyle/>
          <a:p>
            <a:pPr marL="457200" lvl="0" indent="-341630" algn="just" rtl="0">
              <a:lnSpc>
                <a:spcPct val="80000"/>
              </a:lnSpc>
              <a:spcBef>
                <a:spcPts val="0"/>
              </a:spcBef>
              <a:spcAft>
                <a:spcPts val="0"/>
              </a:spcAft>
              <a:buSzPts val="1780"/>
              <a:buChar char="•"/>
            </a:pPr>
            <a:r>
              <a:rPr lang="fr-FR" sz="1779" b="1"/>
              <a:t>Sexe: </a:t>
            </a:r>
            <a:r>
              <a:rPr lang="fr-FR" sz="1779"/>
              <a:t>Il n’y a pas d’ordre entre femme, homme (ou non-binaire).</a:t>
            </a:r>
            <a:endParaRPr sz="1779"/>
          </a:p>
          <a:p>
            <a:pPr marL="457200" lvl="0" indent="-341630" algn="just" rtl="0">
              <a:lnSpc>
                <a:spcPct val="80000"/>
              </a:lnSpc>
              <a:spcBef>
                <a:spcPts val="0"/>
              </a:spcBef>
              <a:spcAft>
                <a:spcPts val="0"/>
              </a:spcAft>
              <a:buSzPts val="1780"/>
              <a:buChar char="•"/>
            </a:pPr>
            <a:r>
              <a:rPr lang="fr-FR" sz="1779" b="1"/>
              <a:t>La couleur des yeux </a:t>
            </a:r>
            <a:r>
              <a:rPr lang="fr-FR" sz="1779"/>
              <a:t>(bleus, verts, marron…)</a:t>
            </a:r>
            <a:endParaRPr sz="1779"/>
          </a:p>
          <a:p>
            <a:pPr marL="457200" lvl="0" indent="-341630" algn="just" rtl="0">
              <a:lnSpc>
                <a:spcPct val="80000"/>
              </a:lnSpc>
              <a:spcBef>
                <a:spcPts val="0"/>
              </a:spcBef>
              <a:spcAft>
                <a:spcPts val="0"/>
              </a:spcAft>
              <a:buSzPts val="1780"/>
              <a:buChar char="•"/>
            </a:pPr>
            <a:r>
              <a:rPr lang="fr-FR" sz="1779"/>
              <a:t>Exemple de l’enquête usage sociaux du temps (UST): 1. Cette année vous êtes inscrit.e à:  </a:t>
            </a:r>
            <a:endParaRPr sz="1779"/>
          </a:p>
          <a:p>
            <a:pPr marL="457200" lvl="0" indent="0" algn="just" rtl="0">
              <a:lnSpc>
                <a:spcPct val="80000"/>
              </a:lnSpc>
              <a:spcBef>
                <a:spcPts val="0"/>
              </a:spcBef>
              <a:spcAft>
                <a:spcPts val="0"/>
              </a:spcAft>
              <a:buSzPts val="770"/>
              <a:buNone/>
            </a:pPr>
            <a:r>
              <a:rPr lang="fr-FR" sz="1779"/>
              <a:t>Le Havre/Nanterre/Nantes/Paris 8</a:t>
            </a:r>
            <a:endParaRPr sz="1779"/>
          </a:p>
          <a:p>
            <a:pPr marL="0" lvl="0" indent="0" algn="just" rtl="0">
              <a:lnSpc>
                <a:spcPct val="80000"/>
              </a:lnSpc>
              <a:spcBef>
                <a:spcPts val="0"/>
              </a:spcBef>
              <a:spcAft>
                <a:spcPts val="0"/>
              </a:spcAft>
              <a:buSzPts val="770"/>
              <a:buNone/>
            </a:pPr>
            <a:endParaRPr sz="1779"/>
          </a:p>
          <a:p>
            <a:pPr marL="0" lvl="0" indent="0" algn="just" rtl="0">
              <a:lnSpc>
                <a:spcPct val="80000"/>
              </a:lnSpc>
              <a:spcBef>
                <a:spcPts val="0"/>
              </a:spcBef>
              <a:spcAft>
                <a:spcPts val="0"/>
              </a:spcAft>
              <a:buSzPts val="770"/>
              <a:buNone/>
            </a:pPr>
            <a:r>
              <a:rPr lang="fr-FR" sz="1779"/>
              <a:t>Une variable nominale peut avoir entre </a:t>
            </a:r>
            <a:r>
              <a:rPr lang="fr-FR" sz="1779" b="1"/>
              <a:t>deux niveaux </a:t>
            </a:r>
            <a:r>
              <a:rPr lang="fr-FR" sz="1779"/>
              <a:t>(femme/homme, oui/non) et </a:t>
            </a:r>
            <a:r>
              <a:rPr lang="fr-FR" sz="1779" b="1"/>
              <a:t>un grand nombre de niveaux</a:t>
            </a:r>
            <a:r>
              <a:rPr lang="fr-FR" sz="1779"/>
              <a:t> (Cette année dans quelle filière êtes-vous inscrit.e ?).</a:t>
            </a:r>
            <a:endParaRPr sz="1779"/>
          </a:p>
        </p:txBody>
      </p:sp>
      <p:sp>
        <p:nvSpPr>
          <p:cNvPr id="313" name="Google Shape;313;g322b1141c84_0_167"/>
          <p:cNvSpPr txBox="1">
            <a:spLocks noGrp="1"/>
          </p:cNvSpPr>
          <p:nvPr>
            <p:ph type="body" idx="3"/>
          </p:nvPr>
        </p:nvSpPr>
        <p:spPr>
          <a:xfrm>
            <a:off x="4645025" y="1458925"/>
            <a:ext cx="3450600" cy="415500"/>
          </a:xfrm>
          <a:prstGeom prst="rect">
            <a:avLst/>
          </a:prstGeom>
          <a:noFill/>
          <a:ln>
            <a:noFill/>
          </a:ln>
        </p:spPr>
        <p:txBody>
          <a:bodyPr spcFirstLastPara="1" wrap="square" lIns="91425" tIns="45700" rIns="91425" bIns="45700" anchor="b" anchorCtr="0">
            <a:normAutofit fontScale="85000" lnSpcReduction="20000"/>
          </a:bodyPr>
          <a:lstStyle/>
          <a:p>
            <a:pPr marL="0" lvl="0" indent="0" algn="ctr" rtl="0">
              <a:lnSpc>
                <a:spcPct val="100000"/>
              </a:lnSpc>
              <a:spcBef>
                <a:spcPts val="480"/>
              </a:spcBef>
              <a:spcAft>
                <a:spcPts val="0"/>
              </a:spcAft>
              <a:buSzPct val="117647"/>
              <a:buNone/>
            </a:pPr>
            <a:r>
              <a:rPr lang="fr-FR">
                <a:solidFill>
                  <a:srgbClr val="2E5D5A"/>
                </a:solidFill>
              </a:rPr>
              <a:t>Variables ordinales</a:t>
            </a:r>
            <a:endParaRPr/>
          </a:p>
        </p:txBody>
      </p:sp>
      <p:sp>
        <p:nvSpPr>
          <p:cNvPr id="314" name="Google Shape;314;g322b1141c84_0_167"/>
          <p:cNvSpPr txBox="1">
            <a:spLocks noGrp="1"/>
          </p:cNvSpPr>
          <p:nvPr>
            <p:ph type="body" idx="2"/>
          </p:nvPr>
        </p:nvSpPr>
        <p:spPr>
          <a:xfrm>
            <a:off x="4495800" y="2199025"/>
            <a:ext cx="4308000" cy="2913900"/>
          </a:xfrm>
          <a:prstGeom prst="rect">
            <a:avLst/>
          </a:prstGeom>
          <a:noFill/>
          <a:ln>
            <a:noFill/>
          </a:ln>
        </p:spPr>
        <p:txBody>
          <a:bodyPr spcFirstLastPara="1" wrap="square" lIns="91425" tIns="45700" rIns="91425" bIns="45700" anchor="t" anchorCtr="0">
            <a:noAutofit/>
          </a:bodyPr>
          <a:lstStyle/>
          <a:p>
            <a:pPr marL="457200" lvl="0" indent="-342900" algn="just" rtl="0">
              <a:lnSpc>
                <a:spcPct val="80000"/>
              </a:lnSpc>
              <a:spcBef>
                <a:spcPts val="0"/>
              </a:spcBef>
              <a:spcAft>
                <a:spcPts val="0"/>
              </a:spcAft>
              <a:buSzPts val="1800"/>
              <a:buChar char="•"/>
            </a:pPr>
            <a:r>
              <a:rPr lang="fr-FR" sz="1800" b="1"/>
              <a:t>Evaluation d’opinion</a:t>
            </a:r>
            <a:endParaRPr sz="1800" b="1"/>
          </a:p>
          <a:p>
            <a:pPr marL="457200" lvl="0" indent="-342900" algn="just" rtl="0">
              <a:lnSpc>
                <a:spcPct val="80000"/>
              </a:lnSpc>
              <a:spcBef>
                <a:spcPts val="0"/>
              </a:spcBef>
              <a:spcAft>
                <a:spcPts val="0"/>
              </a:spcAft>
              <a:buSzPts val="1800"/>
              <a:buChar char="•"/>
            </a:pPr>
            <a:r>
              <a:rPr lang="fr-FR" sz="1800" b="1"/>
              <a:t>Evaluation subjective de la </a:t>
            </a:r>
            <a:endParaRPr sz="1800" b="1"/>
          </a:p>
          <a:p>
            <a:pPr marL="457200" lvl="0" indent="0" algn="just" rtl="0">
              <a:lnSpc>
                <a:spcPct val="80000"/>
              </a:lnSpc>
              <a:spcBef>
                <a:spcPts val="0"/>
              </a:spcBef>
              <a:spcAft>
                <a:spcPts val="0"/>
              </a:spcAft>
              <a:buSzPts val="2400"/>
              <a:buNone/>
            </a:pPr>
            <a:r>
              <a:rPr lang="fr-FR" sz="1800" b="1"/>
              <a:t>santé: </a:t>
            </a:r>
            <a:r>
              <a:rPr lang="fr-FR" sz="1800"/>
              <a:t>Sur l’échelle</a:t>
            </a:r>
            <a:endParaRPr sz="1800"/>
          </a:p>
          <a:p>
            <a:pPr marL="914400" lvl="0" indent="-342900" algn="just" rtl="0">
              <a:lnSpc>
                <a:spcPct val="80000"/>
              </a:lnSpc>
              <a:spcBef>
                <a:spcPts val="0"/>
              </a:spcBef>
              <a:spcAft>
                <a:spcPts val="0"/>
              </a:spcAft>
              <a:buSzPts val="1800"/>
              <a:buChar char="-"/>
            </a:pPr>
            <a:r>
              <a:rPr lang="fr-FR" sz="1800"/>
              <a:t>médiocre</a:t>
            </a:r>
            <a:endParaRPr sz="1800"/>
          </a:p>
          <a:p>
            <a:pPr marL="914400" lvl="0" indent="-342900" algn="just" rtl="0">
              <a:lnSpc>
                <a:spcPct val="80000"/>
              </a:lnSpc>
              <a:spcBef>
                <a:spcPts val="0"/>
              </a:spcBef>
              <a:spcAft>
                <a:spcPts val="0"/>
              </a:spcAft>
              <a:buSzPts val="1800"/>
              <a:buChar char="-"/>
            </a:pPr>
            <a:r>
              <a:rPr lang="fr-FR" sz="1800"/>
              <a:t>raisonnable</a:t>
            </a:r>
            <a:endParaRPr sz="1800"/>
          </a:p>
          <a:p>
            <a:pPr marL="914400" lvl="0" indent="-342900" algn="just" rtl="0">
              <a:lnSpc>
                <a:spcPct val="80000"/>
              </a:lnSpc>
              <a:spcBef>
                <a:spcPts val="0"/>
              </a:spcBef>
              <a:spcAft>
                <a:spcPts val="0"/>
              </a:spcAft>
              <a:buSzPts val="1800"/>
              <a:buChar char="-"/>
            </a:pPr>
            <a:r>
              <a:rPr lang="fr-FR" sz="1800"/>
              <a:t>bonne ou excellente</a:t>
            </a:r>
            <a:endParaRPr sz="1800" b="1"/>
          </a:p>
          <a:p>
            <a:pPr marL="457200" lvl="0" indent="-342900" algn="just" rtl="0">
              <a:lnSpc>
                <a:spcPct val="80000"/>
              </a:lnSpc>
              <a:spcBef>
                <a:spcPts val="0"/>
              </a:spcBef>
              <a:spcAft>
                <a:spcPts val="0"/>
              </a:spcAft>
              <a:buSzPts val="1800"/>
              <a:buChar char="•"/>
            </a:pPr>
            <a:r>
              <a:rPr lang="fr-FR" sz="1800" b="1"/>
              <a:t>Gravité des accidents de la route: </a:t>
            </a:r>
            <a:endParaRPr sz="1800"/>
          </a:p>
          <a:p>
            <a:pPr marL="457200" lvl="0" indent="457200" algn="just" rtl="0">
              <a:lnSpc>
                <a:spcPct val="80000"/>
              </a:lnSpc>
              <a:spcBef>
                <a:spcPts val="0"/>
              </a:spcBef>
              <a:spcAft>
                <a:spcPts val="0"/>
              </a:spcAft>
              <a:buSzPts val="2400"/>
              <a:buNone/>
            </a:pPr>
            <a:r>
              <a:rPr lang="fr-FR" sz="1800"/>
              <a:t>- “accidents légers”</a:t>
            </a:r>
            <a:endParaRPr sz="1800"/>
          </a:p>
          <a:p>
            <a:pPr marL="457200" lvl="0" indent="457200" algn="just" rtl="0">
              <a:lnSpc>
                <a:spcPct val="80000"/>
              </a:lnSpc>
              <a:spcBef>
                <a:spcPts val="0"/>
              </a:spcBef>
              <a:spcAft>
                <a:spcPts val="0"/>
              </a:spcAft>
              <a:buSzPts val="2400"/>
              <a:buNone/>
            </a:pPr>
            <a:r>
              <a:rPr lang="fr-FR" sz="1800"/>
              <a:t>- “accidents modérés”</a:t>
            </a:r>
            <a:endParaRPr sz="1800"/>
          </a:p>
          <a:p>
            <a:pPr marL="457200" lvl="0" indent="457200" algn="just" rtl="0">
              <a:lnSpc>
                <a:spcPct val="80000"/>
              </a:lnSpc>
              <a:spcBef>
                <a:spcPts val="0"/>
              </a:spcBef>
              <a:spcAft>
                <a:spcPts val="0"/>
              </a:spcAft>
              <a:buSzPts val="2400"/>
              <a:buNone/>
            </a:pPr>
            <a:r>
              <a:rPr lang="fr-FR" sz="1800"/>
              <a:t>- “accidents mortels”</a:t>
            </a:r>
            <a:endParaRPr sz="1800"/>
          </a:p>
          <a:p>
            <a:pPr marL="457200" lvl="0" indent="-342900" algn="just" rtl="0">
              <a:lnSpc>
                <a:spcPct val="80000"/>
              </a:lnSpc>
              <a:spcBef>
                <a:spcPts val="0"/>
              </a:spcBef>
              <a:spcAft>
                <a:spcPts val="0"/>
              </a:spcAft>
              <a:buSzPts val="1800"/>
              <a:buChar char="•"/>
            </a:pPr>
            <a:r>
              <a:rPr lang="fr-FR" sz="1800" b="1"/>
              <a:t>Le niveau de diplôme</a:t>
            </a:r>
            <a:endParaRPr sz="1800" b="1"/>
          </a:p>
          <a:p>
            <a:pPr marL="0" lvl="0" indent="0" algn="just" rtl="0">
              <a:lnSpc>
                <a:spcPct val="80000"/>
              </a:lnSpc>
              <a:spcBef>
                <a:spcPts val="0"/>
              </a:spcBef>
              <a:spcAft>
                <a:spcPts val="0"/>
              </a:spcAft>
              <a:buSzPts val="688"/>
              <a:buNone/>
            </a:pPr>
            <a:endParaRPr sz="1800"/>
          </a:p>
          <a:p>
            <a:pPr marL="0" lvl="0" indent="0" algn="just" rtl="0">
              <a:lnSpc>
                <a:spcPct val="80000"/>
              </a:lnSpc>
              <a:spcBef>
                <a:spcPts val="0"/>
              </a:spcBef>
              <a:spcAft>
                <a:spcPts val="0"/>
              </a:spcAft>
              <a:buSzPts val="1100"/>
              <a:buNone/>
            </a:pPr>
            <a:r>
              <a:rPr lang="fr-FR" sz="1800"/>
              <a:t>Ce sont des variables qualitatives ordinales car  il existe un ordre clair dans les niveaux.</a:t>
            </a:r>
            <a:endParaRPr sz="1800"/>
          </a:p>
          <a:p>
            <a:pPr marL="0" lvl="0" indent="0" algn="just" rtl="0">
              <a:lnSpc>
                <a:spcPct val="80000"/>
              </a:lnSpc>
              <a:spcBef>
                <a:spcPts val="0"/>
              </a:spcBef>
              <a:spcAft>
                <a:spcPts val="0"/>
              </a:spcAft>
              <a:buSzPts val="688"/>
              <a:buNone/>
            </a:pPr>
            <a:endParaRPr sz="1700"/>
          </a:p>
        </p:txBody>
      </p:sp>
      <p:pic>
        <p:nvPicPr>
          <p:cNvPr id="315" name="Google Shape;315;g322b1141c84_0_167"/>
          <p:cNvPicPr preferRelativeResize="0"/>
          <p:nvPr/>
        </p:nvPicPr>
        <p:blipFill rotWithShape="1">
          <a:blip r:embed="rId3">
            <a:alphaModFix/>
          </a:blip>
          <a:srcRect/>
          <a:stretch/>
        </p:blipFill>
        <p:spPr>
          <a:xfrm>
            <a:off x="1369950" y="1758250"/>
            <a:ext cx="2386301" cy="936350"/>
          </a:xfrm>
          <a:prstGeom prst="rect">
            <a:avLst/>
          </a:prstGeom>
          <a:noFill/>
          <a:ln>
            <a:noFill/>
          </a:ln>
        </p:spPr>
      </p:pic>
      <p:pic>
        <p:nvPicPr>
          <p:cNvPr id="316" name="Google Shape;316;g322b1141c84_0_167"/>
          <p:cNvPicPr preferRelativeResize="0"/>
          <p:nvPr/>
        </p:nvPicPr>
        <p:blipFill rotWithShape="1">
          <a:blip r:embed="rId4">
            <a:alphaModFix/>
          </a:blip>
          <a:srcRect l="6132" t="10362" r="6751"/>
          <a:stretch/>
        </p:blipFill>
        <p:spPr>
          <a:xfrm>
            <a:off x="7585850" y="1717300"/>
            <a:ext cx="1558151" cy="1525525"/>
          </a:xfrm>
          <a:prstGeom prst="rect">
            <a:avLst/>
          </a:prstGeom>
          <a:noFill/>
          <a:ln>
            <a:noFill/>
          </a:ln>
        </p:spPr>
      </p:pic>
      <p:sp>
        <p:nvSpPr>
          <p:cNvPr id="317" name="Google Shape;317;g322b1141c84_0_167"/>
          <p:cNvSpPr txBox="1">
            <a:spLocks noGrp="1"/>
          </p:cNvSpPr>
          <p:nvPr>
            <p:ph type="body" idx="2"/>
          </p:nvPr>
        </p:nvSpPr>
        <p:spPr>
          <a:xfrm>
            <a:off x="833525" y="5694550"/>
            <a:ext cx="7691700" cy="1154100"/>
          </a:xfrm>
          <a:prstGeom prst="rect">
            <a:avLst/>
          </a:prstGeom>
          <a:noFill/>
          <a:ln>
            <a:noFill/>
          </a:ln>
        </p:spPr>
        <p:txBody>
          <a:bodyPr spcFirstLastPara="1" wrap="square" lIns="91425" tIns="45700" rIns="91425" bIns="45700" anchor="t" anchorCtr="0">
            <a:noAutofit/>
          </a:bodyPr>
          <a:lstStyle/>
          <a:p>
            <a:pPr marL="0" lvl="0" indent="0" algn="just" rtl="0">
              <a:lnSpc>
                <a:spcPct val="80000"/>
              </a:lnSpc>
              <a:spcBef>
                <a:spcPts val="0"/>
              </a:spcBef>
              <a:spcAft>
                <a:spcPts val="0"/>
              </a:spcAft>
              <a:buSzPts val="770"/>
              <a:buNone/>
            </a:pPr>
            <a:r>
              <a:rPr lang="fr-FR" sz="1779" b="1">
                <a:solidFill>
                  <a:srgbClr val="CC0000"/>
                </a:solidFill>
              </a:rPr>
              <a:t>→ Attention: La différence entre les deux n’est pas toujours évidente et relève souvent d’un choix</a:t>
            </a:r>
            <a:r>
              <a:rPr lang="fr-FR" sz="1779" b="1"/>
              <a:t>, ex: les CSP </a:t>
            </a:r>
            <a:r>
              <a:rPr lang="fr-FR" sz="1779"/>
              <a:t>(Catégories socio-professionnelles)</a:t>
            </a:r>
            <a:endParaRPr sz="1779"/>
          </a:p>
          <a:p>
            <a:pPr marL="0" lvl="0" indent="0" algn="just" rtl="0">
              <a:lnSpc>
                <a:spcPct val="80000"/>
              </a:lnSpc>
              <a:spcBef>
                <a:spcPts val="0"/>
              </a:spcBef>
              <a:spcAft>
                <a:spcPts val="0"/>
              </a:spcAft>
              <a:buSzPts val="770"/>
              <a:buNone/>
            </a:pPr>
            <a:r>
              <a:rPr lang="fr-FR" sz="1779"/>
              <a:t>Peuvent être analysée hiérarchiquement (mais comment hiérarchiser cadres et professions libérales?), ou de manière nominale. </a:t>
            </a:r>
            <a:endParaRPr sz="1779"/>
          </a:p>
          <a:p>
            <a:pPr marL="0" lvl="0" indent="0" algn="just" rtl="0">
              <a:lnSpc>
                <a:spcPct val="80000"/>
              </a:lnSpc>
              <a:spcBef>
                <a:spcPts val="0"/>
              </a:spcBef>
              <a:spcAft>
                <a:spcPts val="0"/>
              </a:spcAft>
              <a:buSzPts val="770"/>
              <a:buNone/>
            </a:pPr>
            <a:endParaRPr sz="1779"/>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322b1141c84_0_18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21</a:t>
            </a:fld>
            <a:endParaRPr sz="1000">
              <a:solidFill>
                <a:srgbClr val="808080"/>
              </a:solidFill>
              <a:latin typeface="Arial"/>
              <a:ea typeface="Arial"/>
              <a:cs typeface="Arial"/>
              <a:sym typeface="Arial"/>
            </a:endParaRPr>
          </a:p>
        </p:txBody>
      </p:sp>
      <p:sp>
        <p:nvSpPr>
          <p:cNvPr id="335" name="Google Shape;335;g322b1141c84_0_18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g322b1141c84_0_187"/>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337" name="Google Shape;337;g322b1141c84_0_187"/>
          <p:cNvSpPr txBox="1"/>
          <p:nvPr/>
        </p:nvSpPr>
        <p:spPr>
          <a:xfrm>
            <a:off x="31800" y="1395775"/>
            <a:ext cx="7229400" cy="6988200"/>
          </a:xfrm>
          <a:prstGeom prst="rect">
            <a:avLst/>
          </a:prstGeom>
          <a:noFill/>
          <a:ln>
            <a:noFill/>
          </a:ln>
        </p:spPr>
        <p:txBody>
          <a:bodyPr spcFirstLastPara="1" wrap="square" lIns="91425" tIns="91425" rIns="91425" bIns="91425"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fr-FR" sz="2000" b="0" i="0" u="none" strike="noStrike" cap="none">
                <a:solidFill>
                  <a:schemeClr val="dk1"/>
                </a:solidFill>
                <a:latin typeface="Calibri"/>
                <a:ea typeface="Calibri"/>
                <a:cs typeface="Calibri"/>
                <a:sym typeface="Calibri"/>
              </a:rPr>
              <a:t>Les variables ordinales </a:t>
            </a:r>
            <a:r>
              <a:rPr lang="fr-FR" sz="2000" b="1" i="0" u="none" strike="noStrike" cap="none">
                <a:solidFill>
                  <a:schemeClr val="dk1"/>
                </a:solidFill>
                <a:latin typeface="Calibri"/>
                <a:ea typeface="Calibri"/>
                <a:cs typeface="Calibri"/>
                <a:sym typeface="Calibri"/>
              </a:rPr>
              <a:t>peuvent prendre une forme numérique/quantitative</a:t>
            </a:r>
            <a:r>
              <a:rPr lang="fr-FR" sz="2000" b="0" i="0" u="none" strike="noStrike" cap="none">
                <a:solidFill>
                  <a:schemeClr val="dk1"/>
                </a:solidFill>
                <a:latin typeface="Calibri"/>
                <a:ea typeface="Calibri"/>
                <a:cs typeface="Calibri"/>
                <a:sym typeface="Calibri"/>
              </a:rPr>
              <a:t>, par exemple une échelle d’opinion ou de satisfaction allant de 1 à 5. </a:t>
            </a:r>
            <a:endParaRPr sz="2000" b="0" i="0" u="none" strike="noStrike" cap="none">
              <a:solidFill>
                <a:schemeClr val="dk1"/>
              </a:solidFill>
              <a:latin typeface="Calibri"/>
              <a:ea typeface="Calibri"/>
              <a:cs typeface="Calibri"/>
              <a:sym typeface="Calibri"/>
            </a:endParaRPr>
          </a:p>
          <a:p>
            <a:pPr marL="914400" marR="0" lvl="1" indent="-336550" algn="just"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Dans ce cas, il s’agit avant tout d’une variable qualitative ordinale. On pourrait considérer la considérer comme une variable quantitative et discrète. Mais cela supposerait que cet opinion peut se mesurer sur une échelle comparable pour tous et que les distances sont égales entre 1 et 2 = entre 2 et 3 etc.. Une hypothèse forte à justifier!</a:t>
            </a:r>
            <a:endParaRPr sz="2000" b="1"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200"/>
              <a:buFont typeface="Arial"/>
              <a:buNone/>
            </a:pPr>
            <a:r>
              <a:rPr lang="fr-FR" sz="2000" b="0" i="0" u="none" strike="noStrike" cap="none">
                <a:solidFill>
                  <a:schemeClr val="dk1"/>
                </a:solidFill>
                <a:latin typeface="Calibri"/>
                <a:ea typeface="Calibri"/>
                <a:cs typeface="Calibri"/>
                <a:sym typeface="Calibri"/>
              </a:rPr>
              <a:t>🡪 </a:t>
            </a:r>
            <a:r>
              <a:rPr lang="fr-FR" sz="2000" b="0" i="0" u="none" strike="noStrike" cap="none">
                <a:solidFill>
                  <a:schemeClr val="dk1"/>
                </a:solidFill>
                <a:highlight>
                  <a:srgbClr val="FFFFFF"/>
                </a:highlight>
                <a:latin typeface="Calibri"/>
                <a:ea typeface="Calibri"/>
                <a:cs typeface="Calibri"/>
                <a:sym typeface="Calibri"/>
              </a:rPr>
              <a:t>			</a:t>
            </a:r>
            <a:endParaRPr sz="2000" b="0" i="0" u="none" strike="noStrike" cap="non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100"/>
              <a:buFont typeface="Arial"/>
              <a:buNone/>
            </a:pPr>
            <a:r>
              <a:rPr lang="fr-FR" sz="2000" b="0" i="0" u="none" strike="noStrike" cap="none">
                <a:solidFill>
                  <a:schemeClr val="dk1"/>
                </a:solidFill>
                <a:highlight>
                  <a:srgbClr val="FFFFFF"/>
                </a:highlight>
                <a:latin typeface="Calibri"/>
                <a:ea typeface="Calibri"/>
                <a:cs typeface="Calibri"/>
                <a:sym typeface="Calibri"/>
              </a:rPr>
              <a:t>				 				 				 				 				 				 				 				 				 				 				 				 				 			</a:t>
            </a:r>
            <a:endParaRPr sz="2000" b="0" i="0" u="none" strike="noStrike" cap="none">
              <a:solidFill>
                <a:schemeClr val="dk1"/>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100"/>
              <a:buFont typeface="Arial"/>
              <a:buNone/>
            </a:pPr>
            <a:r>
              <a:rPr lang="fr-FR" sz="2000" b="0" i="0" u="none" strike="noStrike" cap="none">
                <a:solidFill>
                  <a:schemeClr val="dk1"/>
                </a:solidFill>
                <a:latin typeface="Calibri"/>
                <a:ea typeface="Calibri"/>
                <a:cs typeface="Calibri"/>
                <a:sym typeface="Calibri"/>
              </a:rPr>
              <a:t>		</a:t>
            </a:r>
            <a:endParaRPr sz="20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20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20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20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20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6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endParaRPr sz="2000" b="0" i="0" u="none" strike="noStrike" cap="none">
              <a:solidFill>
                <a:srgbClr val="000000"/>
              </a:solidFill>
              <a:latin typeface="Calibri"/>
              <a:ea typeface="Calibri"/>
              <a:cs typeface="Calibri"/>
              <a:sym typeface="Calibri"/>
            </a:endParaRPr>
          </a:p>
        </p:txBody>
      </p:sp>
      <p:sp>
        <p:nvSpPr>
          <p:cNvPr id="338" name="Google Shape;338;g322b1141c84_0_187"/>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1</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11/12</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339" name="Google Shape;339;g322b1141c84_0_187"/>
          <p:cNvSpPr txBox="1"/>
          <p:nvPr/>
        </p:nvSpPr>
        <p:spPr>
          <a:xfrm>
            <a:off x="462450" y="685295"/>
            <a:ext cx="8219100" cy="69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Variables ordinales et variables </a:t>
            </a:r>
            <a:r>
              <a:rPr lang="fr-FR" sz="3200" b="1">
                <a:solidFill>
                  <a:srgbClr val="2E5D5A"/>
                </a:solidFill>
                <a:latin typeface="Calibri"/>
                <a:ea typeface="Calibri"/>
                <a:cs typeface="Calibri"/>
                <a:sym typeface="Calibri"/>
              </a:rPr>
              <a:t>numériques</a:t>
            </a:r>
            <a:endParaRPr sz="3200" b="1" i="0" u="none" strike="noStrike" cap="none">
              <a:solidFill>
                <a:srgbClr val="2E5D5A"/>
              </a:solidFill>
              <a:latin typeface="Calibri"/>
              <a:ea typeface="Calibri"/>
              <a:cs typeface="Calibri"/>
              <a:sym typeface="Calibri"/>
            </a:endParaRPr>
          </a:p>
        </p:txBody>
      </p:sp>
      <p:pic>
        <p:nvPicPr>
          <p:cNvPr id="340" name="Google Shape;340;g322b1141c84_0_187"/>
          <p:cNvPicPr preferRelativeResize="0"/>
          <p:nvPr/>
        </p:nvPicPr>
        <p:blipFill rotWithShape="1">
          <a:blip r:embed="rId3">
            <a:alphaModFix/>
          </a:blip>
          <a:srcRect l="6132" t="10362" r="6751"/>
          <a:stretch/>
        </p:blipFill>
        <p:spPr>
          <a:xfrm>
            <a:off x="7226000" y="1717300"/>
            <a:ext cx="1917999" cy="1877851"/>
          </a:xfrm>
          <a:prstGeom prst="rect">
            <a:avLst/>
          </a:prstGeom>
          <a:noFill/>
          <a:ln>
            <a:noFill/>
          </a:ln>
        </p:spPr>
      </p:pic>
      <p:sp>
        <p:nvSpPr>
          <p:cNvPr id="341" name="Google Shape;341;g322b1141c84_0_187"/>
          <p:cNvSpPr txBox="1"/>
          <p:nvPr/>
        </p:nvSpPr>
        <p:spPr>
          <a:xfrm>
            <a:off x="184200" y="3705950"/>
            <a:ext cx="8547600" cy="8192700"/>
          </a:xfrm>
          <a:prstGeom prst="rect">
            <a:avLst/>
          </a:prstGeom>
          <a:noFill/>
          <a:ln>
            <a:noFill/>
          </a:ln>
        </p:spPr>
        <p:txBody>
          <a:bodyPr spcFirstLastPara="1" wrap="square" lIns="91425" tIns="91425" rIns="91425" bIns="91425" anchor="t" anchorCtr="0">
            <a:spAutoFit/>
          </a:bodyPr>
          <a:lstStyle/>
          <a:p>
            <a:pPr marL="457200" marR="0" lvl="0" indent="-355600" algn="just" rtl="0">
              <a:lnSpc>
                <a:spcPct val="100000"/>
              </a:lnSpc>
              <a:spcBef>
                <a:spcPts val="0"/>
              </a:spcBef>
              <a:spcAft>
                <a:spcPts val="0"/>
              </a:spcAft>
              <a:buClr>
                <a:schemeClr val="dk1"/>
              </a:buClr>
              <a:buSzPts val="2000"/>
              <a:buFont typeface="Calibri"/>
              <a:buChar char="●"/>
            </a:pPr>
            <a:r>
              <a:rPr lang="fr-FR" sz="2000" b="1" i="0" u="none" strike="noStrike" cap="none" dirty="0">
                <a:solidFill>
                  <a:schemeClr val="dk1"/>
                </a:solidFill>
                <a:latin typeface="Calibri"/>
                <a:ea typeface="Calibri"/>
                <a:cs typeface="Calibri"/>
                <a:sym typeface="Calibri"/>
              </a:rPr>
              <a:t>Une variable numérique peut être traitée comme une variable catégorielle ordinale</a:t>
            </a:r>
            <a:r>
              <a:rPr lang="fr-FR" sz="2000" b="0" i="0" u="none" strike="noStrike" cap="none" dirty="0">
                <a:solidFill>
                  <a:schemeClr val="dk1"/>
                </a:solidFill>
                <a:latin typeface="Calibri"/>
                <a:ea typeface="Calibri"/>
                <a:cs typeface="Calibri"/>
                <a:sym typeface="Calibri"/>
              </a:rPr>
              <a:t>. </a:t>
            </a:r>
            <a:r>
              <a:rPr lang="fr-FR" sz="1800" b="0" i="0" u="none" strike="noStrike" cap="none" dirty="0">
                <a:solidFill>
                  <a:schemeClr val="dk1"/>
                </a:solidFill>
                <a:latin typeface="Calibri"/>
                <a:ea typeface="Calibri"/>
                <a:cs typeface="Calibri"/>
                <a:sym typeface="Calibri"/>
              </a:rPr>
              <a:t>Il peut être intéressant de la découper en plusieurs catégories,</a:t>
            </a:r>
            <a:endParaRPr sz="1800" b="0" i="0" u="none" strike="noStrike" cap="none" dirty="0">
              <a:solidFill>
                <a:schemeClr val="dk1"/>
              </a:solidFill>
              <a:latin typeface="Calibri"/>
              <a:ea typeface="Calibri"/>
              <a:cs typeface="Calibri"/>
              <a:sym typeface="Calibri"/>
            </a:endParaRPr>
          </a:p>
          <a:p>
            <a:pPr marL="914400" marR="0" lvl="1" indent="-355600" algn="just" rtl="0">
              <a:lnSpc>
                <a:spcPct val="100000"/>
              </a:lnSpc>
              <a:spcBef>
                <a:spcPts val="0"/>
              </a:spcBef>
              <a:spcAft>
                <a:spcPts val="0"/>
              </a:spcAft>
              <a:buClr>
                <a:schemeClr val="dk1"/>
              </a:buClr>
              <a:buSzPts val="2000"/>
              <a:buFont typeface="Calibri"/>
              <a:buChar char="○"/>
            </a:pPr>
            <a:r>
              <a:rPr lang="fr-FR" sz="1800" b="1" i="0" u="none" strike="noStrike" cap="none" dirty="0">
                <a:solidFill>
                  <a:schemeClr val="dk1"/>
                </a:solidFill>
                <a:latin typeface="Calibri"/>
                <a:ea typeface="Calibri"/>
                <a:cs typeface="Calibri"/>
                <a:sym typeface="Calibri"/>
              </a:rPr>
              <a:t>les tranches d'âge</a:t>
            </a:r>
            <a:r>
              <a:rPr lang="fr-FR" sz="1800" b="0" i="0" u="none" strike="noStrike" cap="none" dirty="0">
                <a:solidFill>
                  <a:schemeClr val="dk1"/>
                </a:solidFill>
                <a:latin typeface="Calibri"/>
                <a:ea typeface="Calibri"/>
                <a:cs typeface="Calibri"/>
                <a:sym typeface="Calibri"/>
              </a:rPr>
              <a:t>: [10-15 ans], [16-20 ans], [21-25 ans], [plus de 25 ans].</a:t>
            </a:r>
            <a:r>
              <a:rPr lang="fr-FR" sz="2000" b="0" i="0" u="none" strike="noStrike" cap="none" dirty="0">
                <a:solidFill>
                  <a:schemeClr val="dk1"/>
                </a:solidFill>
                <a:highlight>
                  <a:schemeClr val="lt1"/>
                </a:highlight>
                <a:latin typeface="Calibri"/>
                <a:ea typeface="Calibri"/>
                <a:cs typeface="Calibri"/>
                <a:sym typeface="Calibri"/>
              </a:rPr>
              <a:t>	</a:t>
            </a:r>
            <a:endParaRPr sz="2000" b="0" i="0" u="none" strike="noStrike" cap="none" dirty="0">
              <a:solidFill>
                <a:schemeClr val="dk1"/>
              </a:solidFill>
              <a:highlight>
                <a:schemeClr val="lt1"/>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900"/>
              <a:buFont typeface="Arial"/>
              <a:buNone/>
            </a:pPr>
            <a:endParaRPr sz="900" b="0" i="0" u="none" strike="noStrike" cap="none" dirty="0">
              <a:solidFill>
                <a:schemeClr val="dk1"/>
              </a:solidFill>
              <a:highlight>
                <a:schemeClr val="lt1"/>
              </a:highlight>
              <a:latin typeface="Calibri"/>
              <a:ea typeface="Calibri"/>
              <a:cs typeface="Calibri"/>
              <a:sym typeface="Calibri"/>
            </a:endParaRPr>
          </a:p>
          <a:p>
            <a:pPr marL="914400" marR="0" lvl="0" indent="0" algn="just" rtl="0">
              <a:lnSpc>
                <a:spcPct val="100000"/>
              </a:lnSpc>
              <a:spcBef>
                <a:spcPts val="0"/>
              </a:spcBef>
              <a:spcAft>
                <a:spcPts val="0"/>
              </a:spcAft>
              <a:buClr>
                <a:srgbClr val="000000"/>
              </a:buClr>
              <a:buSzPts val="200"/>
              <a:buFont typeface="Arial"/>
              <a:buNone/>
            </a:pPr>
            <a:endParaRPr sz="200" b="0" i="0" u="none" strike="noStrike" cap="none" dirty="0">
              <a:solidFill>
                <a:schemeClr val="dk1"/>
              </a:solidFill>
              <a:highlight>
                <a:schemeClr val="lt1"/>
              </a:highlight>
              <a:latin typeface="Calibri"/>
              <a:ea typeface="Calibri"/>
              <a:cs typeface="Calibri"/>
              <a:sym typeface="Calibri"/>
            </a:endParaRPr>
          </a:p>
          <a:p>
            <a:pPr marL="457200" marR="0" lvl="0" indent="-355600" algn="just" rtl="0">
              <a:lnSpc>
                <a:spcPct val="100000"/>
              </a:lnSpc>
              <a:spcBef>
                <a:spcPts val="0"/>
              </a:spcBef>
              <a:spcAft>
                <a:spcPts val="0"/>
              </a:spcAft>
              <a:buClr>
                <a:schemeClr val="dk1"/>
              </a:buClr>
              <a:buSzPts val="2000"/>
              <a:buFont typeface="Calibri"/>
              <a:buChar char="●"/>
            </a:pPr>
            <a:r>
              <a:rPr lang="fr-FR" sz="2000" b="1" i="0" u="none" strike="noStrike" cap="none" dirty="0">
                <a:solidFill>
                  <a:schemeClr val="dk1"/>
                </a:solidFill>
                <a:highlight>
                  <a:schemeClr val="lt1"/>
                </a:highlight>
                <a:latin typeface="Calibri"/>
                <a:ea typeface="Calibri"/>
                <a:cs typeface="Calibri"/>
                <a:sym typeface="Calibri"/>
              </a:rPr>
              <a:t>Une variable catégorielle peut (en le justifiant) être traitée comme une variable numérique</a:t>
            </a:r>
            <a:r>
              <a:rPr lang="fr-FR" sz="2000" b="0" i="0" u="none" strike="noStrike" cap="none" dirty="0">
                <a:solidFill>
                  <a:schemeClr val="dk1"/>
                </a:solidFill>
                <a:highlight>
                  <a:schemeClr val="lt1"/>
                </a:highlight>
                <a:latin typeface="Calibri"/>
                <a:ea typeface="Calibri"/>
                <a:cs typeface="Calibri"/>
                <a:sym typeface="Calibri"/>
              </a:rPr>
              <a:t>, </a:t>
            </a:r>
            <a:r>
              <a:rPr lang="fr-FR" sz="1800" b="0" i="0" u="none" strike="noStrike" cap="none" dirty="0">
                <a:solidFill>
                  <a:schemeClr val="dk1"/>
                </a:solidFill>
                <a:highlight>
                  <a:schemeClr val="lt1"/>
                </a:highlight>
                <a:latin typeface="Calibri"/>
                <a:ea typeface="Calibri"/>
                <a:cs typeface="Calibri"/>
                <a:sym typeface="Calibri"/>
              </a:rPr>
              <a:t>par exemple lorsque la catégorie est un intervalle</a:t>
            </a:r>
            <a:endParaRPr sz="1800" b="0" i="0" u="none" strike="noStrike" cap="none" dirty="0">
              <a:solidFill>
                <a:schemeClr val="dk1"/>
              </a:solidFill>
              <a:highlight>
                <a:schemeClr val="lt1"/>
              </a:highlight>
              <a:latin typeface="Calibri"/>
              <a:ea typeface="Calibri"/>
              <a:cs typeface="Calibri"/>
              <a:sym typeface="Calibri"/>
            </a:endParaRPr>
          </a:p>
          <a:p>
            <a:pPr marL="914400" marR="0" lvl="1" indent="-355600" algn="just" rtl="0">
              <a:lnSpc>
                <a:spcPct val="100000"/>
              </a:lnSpc>
              <a:spcBef>
                <a:spcPts val="0"/>
              </a:spcBef>
              <a:spcAft>
                <a:spcPts val="0"/>
              </a:spcAft>
              <a:buClr>
                <a:schemeClr val="dk1"/>
              </a:buClr>
              <a:buSzPts val="2000"/>
              <a:buFont typeface="Calibri"/>
              <a:buChar char="○"/>
            </a:pPr>
            <a:r>
              <a:rPr lang="fr-FR" sz="1800" b="0" i="0" u="none" strike="noStrike" cap="none" dirty="0">
                <a:solidFill>
                  <a:schemeClr val="dk1"/>
                </a:solidFill>
                <a:highlight>
                  <a:schemeClr val="lt1"/>
                </a:highlight>
                <a:latin typeface="Calibri"/>
                <a:ea typeface="Calibri"/>
                <a:cs typeface="Calibri"/>
                <a:sym typeface="Calibri"/>
              </a:rPr>
              <a:t>On peut lui attribuer le milieu de l’intervalle, </a:t>
            </a:r>
            <a:r>
              <a:rPr lang="fr-FR" sz="1600" b="0" i="0" u="none" strike="noStrike" cap="none" dirty="0">
                <a:solidFill>
                  <a:schemeClr val="dk1"/>
                </a:solidFill>
                <a:highlight>
                  <a:schemeClr val="lt1"/>
                </a:highlight>
                <a:latin typeface="Calibri"/>
                <a:ea typeface="Calibri"/>
                <a:cs typeface="Calibri"/>
                <a:sym typeface="Calibri"/>
              </a:rPr>
              <a:t>UST: 49. La semaine dernière combien avez vous consacré aux tâches suivantes? 0 à 30min/ 30 à 60min/ 1 à 2h/ 2 à 4h/ +4h. </a:t>
            </a:r>
            <a:endParaRPr sz="1600" b="0" i="0" u="none" strike="noStrike" cap="none" dirty="0">
              <a:solidFill>
                <a:schemeClr val="dk1"/>
              </a:solidFill>
              <a:highlight>
                <a:schemeClr val="lt1"/>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300"/>
              <a:buFont typeface="Arial"/>
              <a:buNone/>
            </a:pPr>
            <a:endParaRPr sz="13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200"/>
              <a:buFont typeface="Arial"/>
              <a:buNone/>
            </a:pPr>
            <a:r>
              <a:rPr lang="fr-FR" sz="2000" b="1" i="0" u="none" strike="noStrike" cap="none" dirty="0">
                <a:solidFill>
                  <a:srgbClr val="CC0000"/>
                </a:solidFill>
                <a:latin typeface="Calibri"/>
                <a:ea typeface="Calibri"/>
                <a:cs typeface="Calibri"/>
                <a:sym typeface="Calibri"/>
              </a:rPr>
              <a:t>A retenir : le caractère d'une variable ne renvoie pas uniquement au caractère intrinsèque de ce qui est mesuré, mais aussi comment on veut l’analyser !</a:t>
            </a:r>
            <a:endParaRPr sz="2000" b="0" i="0" u="none" strike="noStrike" cap="none" dirty="0">
              <a:solidFill>
                <a:srgbClr val="CC0000"/>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200"/>
              <a:buFont typeface="Arial"/>
              <a:buNone/>
            </a:pPr>
            <a:endParaRPr sz="20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200"/>
              <a:buFont typeface="Arial"/>
              <a:buNone/>
            </a:pPr>
            <a:endParaRPr sz="20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200"/>
              <a:buFont typeface="Arial"/>
              <a:buNone/>
            </a:pPr>
            <a:r>
              <a:rPr lang="fr-FR" sz="2000" b="0" i="0" u="none" strike="noStrike" cap="none" dirty="0">
                <a:solidFill>
                  <a:schemeClr val="dk1"/>
                </a:solidFill>
                <a:latin typeface="Calibri"/>
                <a:ea typeface="Calibri"/>
                <a:cs typeface="Calibri"/>
                <a:sym typeface="Calibri"/>
              </a:rPr>
              <a:t>🡪 </a:t>
            </a:r>
            <a:r>
              <a:rPr lang="fr-FR" sz="2000" b="0" i="0" u="none" strike="noStrike" cap="none" dirty="0">
                <a:solidFill>
                  <a:schemeClr val="dk1"/>
                </a:solidFill>
                <a:highlight>
                  <a:srgbClr val="FFFFFF"/>
                </a:highlight>
                <a:latin typeface="Calibri"/>
                <a:ea typeface="Calibri"/>
                <a:cs typeface="Calibri"/>
                <a:sym typeface="Calibri"/>
              </a:rPr>
              <a:t>			</a:t>
            </a:r>
            <a:endParaRPr sz="2000" b="0" i="0" u="none" strike="noStrike" cap="none" dirty="0">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100"/>
              <a:buFont typeface="Arial"/>
              <a:buNone/>
            </a:pPr>
            <a:r>
              <a:rPr lang="fr-FR" sz="2000" b="0" i="0" u="none" strike="noStrike" cap="none" dirty="0">
                <a:solidFill>
                  <a:schemeClr val="dk1"/>
                </a:solidFill>
                <a:highlight>
                  <a:srgbClr val="FFFFFF"/>
                </a:highlight>
                <a:latin typeface="Calibri"/>
                <a:ea typeface="Calibri"/>
                <a:cs typeface="Calibri"/>
                <a:sym typeface="Calibri"/>
              </a:rPr>
              <a:t>				 				 				 				 				 				 				 				 				 				 				 				 				 			</a:t>
            </a:r>
            <a:endParaRPr sz="2000" b="0" i="0" u="none" strike="noStrike" cap="none" dirty="0">
              <a:solidFill>
                <a:schemeClr val="dk1"/>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100"/>
              <a:buFont typeface="Arial"/>
              <a:buNone/>
            </a:pPr>
            <a:r>
              <a:rPr lang="fr-FR" sz="2000" b="0" i="0" u="none" strike="noStrike" cap="none" dirty="0">
                <a:solidFill>
                  <a:schemeClr val="dk1"/>
                </a:solidFill>
                <a:latin typeface="Calibri"/>
                <a:ea typeface="Calibri"/>
                <a:cs typeface="Calibri"/>
                <a:sym typeface="Calibri"/>
              </a:rPr>
              <a:t>		</a:t>
            </a:r>
            <a:endParaRPr sz="20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20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20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20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20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20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600"/>
              <a:buFont typeface="Arial"/>
              <a:buNone/>
            </a:pPr>
            <a:endParaRPr sz="20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endParaRPr sz="20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endParaRPr sz="20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2aedff8624f_0_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22</a:t>
            </a:fld>
            <a:endParaRPr sz="1000">
              <a:solidFill>
                <a:srgbClr val="808080"/>
              </a:solidFill>
              <a:latin typeface="Arial"/>
              <a:ea typeface="Arial"/>
              <a:cs typeface="Arial"/>
              <a:sym typeface="Arial"/>
            </a:endParaRPr>
          </a:p>
        </p:txBody>
      </p:sp>
      <p:sp>
        <p:nvSpPr>
          <p:cNvPr id="347" name="Google Shape;347;g2aedff8624f_0_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g2aedff8624f_0_9"/>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Types de variables</a:t>
            </a:r>
            <a:endParaRPr sz="3200" b="1" i="0" u="none" strike="noStrike" cap="none">
              <a:solidFill>
                <a:srgbClr val="2E5D5A"/>
              </a:solidFill>
              <a:latin typeface="Calibri"/>
              <a:ea typeface="Calibri"/>
              <a:cs typeface="Calibri"/>
              <a:sym typeface="Calibri"/>
            </a:endParaRPr>
          </a:p>
        </p:txBody>
      </p:sp>
      <p:sp>
        <p:nvSpPr>
          <p:cNvPr id="349" name="Google Shape;349;g2aedff8624f_0_9"/>
          <p:cNvSpPr txBox="1"/>
          <p:nvPr/>
        </p:nvSpPr>
        <p:spPr>
          <a:xfrm>
            <a:off x="4964217" y="1413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pic>
        <p:nvPicPr>
          <p:cNvPr id="350" name="Google Shape;350;g2aedff8624f_0_9"/>
          <p:cNvPicPr preferRelativeResize="0"/>
          <p:nvPr/>
        </p:nvPicPr>
        <p:blipFill rotWithShape="1">
          <a:blip r:embed="rId3">
            <a:alphaModFix/>
          </a:blip>
          <a:srcRect/>
          <a:stretch/>
        </p:blipFill>
        <p:spPr>
          <a:xfrm>
            <a:off x="467650" y="1671575"/>
            <a:ext cx="7813901" cy="4901301"/>
          </a:xfrm>
          <a:prstGeom prst="rect">
            <a:avLst/>
          </a:prstGeom>
          <a:noFill/>
          <a:ln>
            <a:noFill/>
          </a:ln>
        </p:spPr>
      </p:pic>
      <p:sp>
        <p:nvSpPr>
          <p:cNvPr id="351" name="Google Shape;351;g2aedff8624f_0_9"/>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1</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12/12</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32837e3512d_0_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23</a:t>
            </a:fld>
            <a:endParaRPr sz="1000">
              <a:solidFill>
                <a:srgbClr val="808080"/>
              </a:solidFill>
              <a:latin typeface="Arial"/>
              <a:ea typeface="Arial"/>
              <a:cs typeface="Arial"/>
              <a:sym typeface="Arial"/>
            </a:endParaRPr>
          </a:p>
        </p:txBody>
      </p:sp>
      <p:sp>
        <p:nvSpPr>
          <p:cNvPr id="357" name="Google Shape;357;g32837e3512d_0_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8" name="Google Shape;358;g32837e3512d_0_0"/>
          <p:cNvSpPr txBox="1"/>
          <p:nvPr/>
        </p:nvSpPr>
        <p:spPr>
          <a:xfrm>
            <a:off x="55375" y="698100"/>
            <a:ext cx="8940600" cy="69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2900" b="1" i="0" u="none" strike="noStrike" cap="none">
                <a:solidFill>
                  <a:srgbClr val="2E5D5A"/>
                </a:solidFill>
                <a:latin typeface="Calibri"/>
                <a:ea typeface="Calibri"/>
                <a:cs typeface="Calibri"/>
                <a:sym typeface="Calibri"/>
              </a:rPr>
              <a:t>Comment synthétiser l’information ?  </a:t>
            </a:r>
            <a:endParaRPr sz="2900" b="1" i="0" u="none" strike="noStrike" cap="none">
              <a:solidFill>
                <a:srgbClr val="2E5D5A"/>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200"/>
              <a:buFont typeface="Arial"/>
              <a:buNone/>
            </a:pPr>
            <a:r>
              <a:rPr lang="fr-FR" sz="2900" b="1" i="0" u="none" strike="noStrike" cap="none">
                <a:solidFill>
                  <a:srgbClr val="2E5D5A"/>
                </a:solidFill>
                <a:latin typeface="Calibri"/>
                <a:ea typeface="Calibri"/>
                <a:cs typeface="Calibri"/>
                <a:sym typeface="Calibri"/>
              </a:rPr>
              <a:t>L’analyse univariée  </a:t>
            </a:r>
            <a:endParaRPr sz="2900" b="1" i="0" u="none" strike="noStrike" cap="none">
              <a:solidFill>
                <a:srgbClr val="2E5D5A"/>
              </a:solidFill>
              <a:latin typeface="Calibri"/>
              <a:ea typeface="Calibri"/>
              <a:cs typeface="Calibri"/>
              <a:sym typeface="Calibri"/>
            </a:endParaRPr>
          </a:p>
        </p:txBody>
      </p:sp>
      <p:sp>
        <p:nvSpPr>
          <p:cNvPr id="359" name="Google Shape;359;g32837e3512d_0_0"/>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360" name="Google Shape;360;g32837e3512d_0_0"/>
          <p:cNvSpPr txBox="1"/>
          <p:nvPr/>
        </p:nvSpPr>
        <p:spPr>
          <a:xfrm>
            <a:off x="788275" y="2345475"/>
            <a:ext cx="7898400" cy="196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61" name="Google Shape;361;g32837e3512d_0_0"/>
          <p:cNvSpPr txBox="1"/>
          <p:nvPr/>
        </p:nvSpPr>
        <p:spPr>
          <a:xfrm>
            <a:off x="389700" y="1673750"/>
            <a:ext cx="8415300" cy="47625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200"/>
              <a:buFont typeface="Arial"/>
              <a:buNone/>
            </a:pPr>
            <a:r>
              <a:rPr lang="fr-FR" sz="2200" b="1" i="1" u="none" strike="noStrike" cap="none">
                <a:solidFill>
                  <a:srgbClr val="E69138"/>
                </a:solidFill>
                <a:latin typeface="Calibri"/>
                <a:ea typeface="Calibri"/>
                <a:cs typeface="Calibri"/>
                <a:sym typeface="Calibri"/>
              </a:rPr>
              <a:t>Comment synthétiser l’information pour une variable ?</a:t>
            </a:r>
            <a:endParaRPr sz="2200" b="1" i="1" u="none" strike="noStrike" cap="none">
              <a:solidFill>
                <a:srgbClr val="E69138"/>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200"/>
              <a:buFont typeface="Arial"/>
              <a:buNone/>
            </a:pPr>
            <a:endParaRPr sz="2200" b="1" i="0" u="none" strike="noStrike" cap="none">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100"/>
              <a:buFont typeface="Arial"/>
              <a:buNone/>
            </a:pPr>
            <a:r>
              <a:rPr lang="fr-FR" sz="2200" b="0" i="0" u="none" strike="noStrike" cap="none">
                <a:solidFill>
                  <a:schemeClr val="dk1"/>
                </a:solidFill>
                <a:latin typeface="Calibri"/>
                <a:ea typeface="Calibri"/>
                <a:cs typeface="Calibri"/>
                <a:sym typeface="Calibri"/>
              </a:rPr>
              <a:t> </a:t>
            </a:r>
            <a:endParaRPr sz="22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100"/>
              <a:buFont typeface="Arial"/>
              <a:buNone/>
            </a:pPr>
            <a:endParaRPr sz="2200" b="0" i="0" u="none" strike="noStrike" cap="none">
              <a:solidFill>
                <a:schemeClr val="dk1"/>
              </a:solidFill>
              <a:latin typeface="Calibri"/>
              <a:ea typeface="Calibri"/>
              <a:cs typeface="Calibri"/>
              <a:sym typeface="Calibri"/>
            </a:endParaRPr>
          </a:p>
        </p:txBody>
      </p:sp>
      <p:sp>
        <p:nvSpPr>
          <p:cNvPr id="362" name="Google Shape;362;g32837e3512d_0_0"/>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364" name="Google Shape;364;g32837e3512d_0_0"/>
          <p:cNvSpPr txBox="1"/>
          <p:nvPr/>
        </p:nvSpPr>
        <p:spPr>
          <a:xfrm>
            <a:off x="5869125" y="6331138"/>
            <a:ext cx="2502000" cy="4155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fr-FR" sz="1000" b="0" i="0" u="none" strike="noStrike" cap="none">
                <a:solidFill>
                  <a:schemeClr val="dk1"/>
                </a:solidFill>
                <a:latin typeface="Calibri"/>
                <a:ea typeface="Calibri"/>
                <a:cs typeface="Calibri"/>
                <a:sym typeface="Calibri"/>
              </a:rPr>
              <a:t>Extrait de la base de données Usage Social du Temps (collectif POF)</a:t>
            </a:r>
            <a:endParaRPr sz="1000" b="0" i="0" u="none" strike="noStrike" cap="none">
              <a:solidFill>
                <a:schemeClr val="dk1"/>
              </a:solidFill>
              <a:latin typeface="Calibri"/>
              <a:ea typeface="Calibri"/>
              <a:cs typeface="Calibri"/>
              <a:sym typeface="Calibri"/>
            </a:endParaRPr>
          </a:p>
        </p:txBody>
      </p:sp>
      <p:pic>
        <p:nvPicPr>
          <p:cNvPr id="2" name="Picture 1" descr="A screenshot of a computer&#10;&#10;AI-generated content may be incorrect.">
            <a:extLst>
              <a:ext uri="{FF2B5EF4-FFF2-40B4-BE49-F238E27FC236}">
                <a16:creationId xmlns:a16="http://schemas.microsoft.com/office/drawing/2014/main" id="{8F3E48A7-8289-7D82-1D75-7F7C577029F5}"/>
              </a:ext>
            </a:extLst>
          </p:cNvPr>
          <p:cNvPicPr>
            <a:picLocks noChangeAspect="1"/>
          </p:cNvPicPr>
          <p:nvPr/>
        </p:nvPicPr>
        <p:blipFill>
          <a:blip r:embed="rId3"/>
          <a:stretch>
            <a:fillRect/>
          </a:stretch>
        </p:blipFill>
        <p:spPr>
          <a:xfrm>
            <a:off x="527800" y="2176339"/>
            <a:ext cx="7995750" cy="375868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32993d539db_0_5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24</a:t>
            </a:fld>
            <a:endParaRPr sz="1000">
              <a:solidFill>
                <a:srgbClr val="808080"/>
              </a:solidFill>
              <a:latin typeface="Arial"/>
              <a:ea typeface="Arial"/>
              <a:cs typeface="Arial"/>
              <a:sym typeface="Arial"/>
            </a:endParaRPr>
          </a:p>
        </p:txBody>
      </p:sp>
      <p:sp>
        <p:nvSpPr>
          <p:cNvPr id="370" name="Google Shape;370;g32993d539db_0_5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1" name="Google Shape;371;g32993d539db_0_51"/>
          <p:cNvSpPr txBox="1"/>
          <p:nvPr/>
        </p:nvSpPr>
        <p:spPr>
          <a:xfrm>
            <a:off x="55375" y="698100"/>
            <a:ext cx="8940600" cy="69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2900" b="1" i="0" u="none" strike="noStrike" cap="none">
                <a:solidFill>
                  <a:srgbClr val="2E5D5A"/>
                </a:solidFill>
                <a:latin typeface="Calibri"/>
                <a:ea typeface="Calibri"/>
                <a:cs typeface="Calibri"/>
                <a:sym typeface="Calibri"/>
              </a:rPr>
              <a:t>Comment synthétiser l’information ?  </a:t>
            </a:r>
            <a:endParaRPr sz="2900" b="1" i="0" u="none" strike="noStrike" cap="none">
              <a:solidFill>
                <a:srgbClr val="2E5D5A"/>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200"/>
              <a:buFont typeface="Arial"/>
              <a:buNone/>
            </a:pPr>
            <a:r>
              <a:rPr lang="fr-FR" sz="2900" b="1" i="0" u="none" strike="noStrike" cap="none">
                <a:solidFill>
                  <a:srgbClr val="2E5D5A"/>
                </a:solidFill>
                <a:latin typeface="Calibri"/>
                <a:ea typeface="Calibri"/>
                <a:cs typeface="Calibri"/>
                <a:sym typeface="Calibri"/>
              </a:rPr>
              <a:t>L’analyse univariée  </a:t>
            </a:r>
            <a:endParaRPr sz="2900" b="1" i="0" u="none" strike="noStrike" cap="none">
              <a:solidFill>
                <a:srgbClr val="2E5D5A"/>
              </a:solidFill>
              <a:latin typeface="Calibri"/>
              <a:ea typeface="Calibri"/>
              <a:cs typeface="Calibri"/>
              <a:sym typeface="Calibri"/>
            </a:endParaRPr>
          </a:p>
        </p:txBody>
      </p:sp>
      <p:sp>
        <p:nvSpPr>
          <p:cNvPr id="372" name="Google Shape;372;g32993d539db_0_51"/>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373" name="Google Shape;373;g32993d539db_0_51"/>
          <p:cNvSpPr txBox="1"/>
          <p:nvPr/>
        </p:nvSpPr>
        <p:spPr>
          <a:xfrm>
            <a:off x="788275" y="2345475"/>
            <a:ext cx="7898400" cy="196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74" name="Google Shape;374;g32993d539db_0_51"/>
          <p:cNvSpPr txBox="1"/>
          <p:nvPr/>
        </p:nvSpPr>
        <p:spPr>
          <a:xfrm>
            <a:off x="389700" y="1749950"/>
            <a:ext cx="8490000" cy="47625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200"/>
              <a:buFont typeface="Arial"/>
              <a:buNone/>
            </a:pPr>
            <a:r>
              <a:rPr lang="fr-FR" sz="2200" b="1" i="1" u="none" strike="noStrike" cap="none" dirty="0">
                <a:solidFill>
                  <a:schemeClr val="accent6"/>
                </a:solidFill>
                <a:latin typeface="Calibri"/>
                <a:ea typeface="Calibri"/>
                <a:cs typeface="Calibri"/>
                <a:sym typeface="Calibri"/>
              </a:rPr>
              <a:t>Comment synthétiser l’information d’une variable ?</a:t>
            </a:r>
            <a:endParaRPr sz="2200" b="1" i="1" u="none" strike="noStrike" cap="none" dirty="0">
              <a:solidFill>
                <a:schemeClr val="accent6"/>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200"/>
              <a:buFont typeface="Arial"/>
              <a:buNone/>
            </a:pPr>
            <a:endParaRPr sz="2200" b="1"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200"/>
              <a:buFont typeface="Arial"/>
              <a:buNone/>
            </a:pPr>
            <a:r>
              <a:rPr lang="fr-FR" sz="2200" b="0" i="0" u="none" strike="noStrike" cap="none" dirty="0">
                <a:solidFill>
                  <a:schemeClr val="dk1"/>
                </a:solidFill>
                <a:latin typeface="Calibri"/>
                <a:ea typeface="Calibri"/>
                <a:cs typeface="Calibri"/>
                <a:sym typeface="Calibri"/>
              </a:rPr>
              <a:t>Il y a deux grands type d’indicateurs:</a:t>
            </a:r>
            <a:endParaRPr sz="22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200"/>
              <a:buFont typeface="Arial"/>
              <a:buNone/>
            </a:pPr>
            <a:endParaRPr sz="2200" b="0" i="0" u="none" strike="noStrike" cap="none" dirty="0">
              <a:solidFill>
                <a:schemeClr val="dk1"/>
              </a:solidFill>
              <a:latin typeface="Calibri"/>
              <a:ea typeface="Calibri"/>
              <a:cs typeface="Calibri"/>
              <a:sym typeface="Calibri"/>
            </a:endParaRPr>
          </a:p>
          <a:p>
            <a:pPr marL="457200" marR="0" lvl="0" indent="-368300" algn="just" rtl="0">
              <a:lnSpc>
                <a:spcPct val="100000"/>
              </a:lnSpc>
              <a:spcBef>
                <a:spcPts val="0"/>
              </a:spcBef>
              <a:spcAft>
                <a:spcPts val="0"/>
              </a:spcAft>
              <a:buClr>
                <a:schemeClr val="dk1"/>
              </a:buClr>
              <a:buSzPts val="2200"/>
              <a:buFont typeface="Calibri"/>
              <a:buChar char="●"/>
            </a:pPr>
            <a:r>
              <a:rPr lang="fr-FR" sz="2200" b="1" i="0" u="none" strike="noStrike" cap="none" dirty="0">
                <a:solidFill>
                  <a:schemeClr val="dk1"/>
                </a:solidFill>
                <a:latin typeface="Calibri"/>
                <a:ea typeface="Calibri"/>
                <a:cs typeface="Calibri"/>
                <a:sym typeface="Calibri"/>
              </a:rPr>
              <a:t>Indicateurs de tendance centrale</a:t>
            </a:r>
            <a:endParaRPr sz="2200" b="1" i="0" u="none" strike="noStrike" cap="none" dirty="0">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2200"/>
              <a:buFont typeface="Arial"/>
              <a:buNone/>
            </a:pPr>
            <a:r>
              <a:rPr lang="fr-FR" sz="2200" b="0" i="0" u="none" strike="noStrike" cap="none" dirty="0">
                <a:solidFill>
                  <a:schemeClr val="dk1"/>
                </a:solidFill>
                <a:latin typeface="Calibri"/>
                <a:ea typeface="Calibri"/>
                <a:cs typeface="Calibri"/>
                <a:sym typeface="Calibri"/>
              </a:rPr>
              <a:t>Une mesure permettant de situer le point central d’une série statistique.</a:t>
            </a:r>
            <a:endParaRPr sz="2200" b="1"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200"/>
              <a:buFont typeface="Arial"/>
              <a:buNone/>
            </a:pPr>
            <a:endParaRPr sz="2200" b="1" i="0" u="none" strike="noStrike" cap="none" dirty="0">
              <a:solidFill>
                <a:schemeClr val="dk1"/>
              </a:solidFill>
              <a:latin typeface="Calibri"/>
              <a:ea typeface="Calibri"/>
              <a:cs typeface="Calibri"/>
              <a:sym typeface="Calibri"/>
            </a:endParaRPr>
          </a:p>
          <a:p>
            <a:pPr marL="457200" marR="0" lvl="0" indent="-368300" algn="just" rtl="0">
              <a:lnSpc>
                <a:spcPct val="100000"/>
              </a:lnSpc>
              <a:spcBef>
                <a:spcPts val="0"/>
              </a:spcBef>
              <a:spcAft>
                <a:spcPts val="0"/>
              </a:spcAft>
              <a:buClr>
                <a:schemeClr val="dk1"/>
              </a:buClr>
              <a:buSzPts val="2200"/>
              <a:buFont typeface="Calibri"/>
              <a:buChar char="●"/>
            </a:pPr>
            <a:r>
              <a:rPr lang="fr-FR" sz="2200" b="1" i="0" u="none" strike="noStrike" cap="none" dirty="0">
                <a:solidFill>
                  <a:schemeClr val="dk1"/>
                </a:solidFill>
                <a:latin typeface="Calibri"/>
                <a:ea typeface="Calibri"/>
                <a:cs typeface="Calibri"/>
                <a:sym typeface="Calibri"/>
              </a:rPr>
              <a:t>Indicateurs de dispersion</a:t>
            </a:r>
            <a:endParaRPr sz="2200" b="1" i="0" u="none" strike="noStrike" cap="none" dirty="0">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2200"/>
              <a:buFont typeface="Arial"/>
              <a:buNone/>
            </a:pPr>
            <a:r>
              <a:rPr lang="fr-FR" sz="2200" b="0" i="0" u="none" strike="noStrike" cap="none" dirty="0">
                <a:solidFill>
                  <a:schemeClr val="dk1"/>
                </a:solidFill>
                <a:latin typeface="Calibri"/>
                <a:ea typeface="Calibri"/>
                <a:cs typeface="Calibri"/>
                <a:sym typeface="Calibri"/>
              </a:rPr>
              <a:t>Mesure</a:t>
            </a:r>
            <a:r>
              <a:rPr lang="fr-FR" sz="2200" b="1" i="0" u="none" strike="noStrike" cap="none" dirty="0">
                <a:solidFill>
                  <a:schemeClr val="dk1"/>
                </a:solidFill>
                <a:latin typeface="Calibri"/>
                <a:ea typeface="Calibri"/>
                <a:cs typeface="Calibri"/>
                <a:sym typeface="Calibri"/>
              </a:rPr>
              <a:t> </a:t>
            </a:r>
            <a:r>
              <a:rPr lang="fr-FR" sz="2200" b="0" i="0" u="none" strike="noStrike" cap="none" dirty="0">
                <a:solidFill>
                  <a:schemeClr val="dk1"/>
                </a:solidFill>
                <a:latin typeface="Calibri"/>
                <a:ea typeface="Calibri"/>
                <a:cs typeface="Calibri"/>
                <a:sym typeface="Calibri"/>
              </a:rPr>
              <a:t>de la variabilité des valeurs d’une série de données statistique.</a:t>
            </a:r>
            <a:endParaRPr sz="2200" b="0" i="0" u="none" strike="noStrike" cap="none" dirty="0">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2200"/>
              <a:buFont typeface="Arial"/>
              <a:buNone/>
            </a:pPr>
            <a:endParaRPr sz="22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200"/>
              <a:buFont typeface="Arial"/>
              <a:buNone/>
            </a:pPr>
            <a:r>
              <a:rPr lang="fr-FR" sz="2200" b="0" i="0" u="none" strike="noStrike" cap="none" dirty="0">
                <a:solidFill>
                  <a:schemeClr val="dk1"/>
                </a:solidFill>
                <a:latin typeface="Calibri"/>
                <a:ea typeface="Calibri"/>
                <a:cs typeface="Calibri"/>
                <a:sym typeface="Calibri"/>
              </a:rPr>
              <a:t>Illustrer avec l’enquête ETUPOL</a:t>
            </a:r>
            <a:endParaRPr sz="2200" b="0" i="0" u="none" strike="noStrike" cap="none" dirty="0">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2200"/>
              <a:buFont typeface="Arial"/>
              <a:buNone/>
            </a:pPr>
            <a:endParaRPr sz="22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100"/>
              <a:buFont typeface="Arial"/>
              <a:buNone/>
            </a:pPr>
            <a:r>
              <a:rPr lang="fr-FR" sz="2200" b="0" i="0" u="none" strike="noStrike" cap="none" dirty="0">
                <a:solidFill>
                  <a:schemeClr val="dk1"/>
                </a:solidFill>
                <a:latin typeface="Calibri"/>
                <a:ea typeface="Calibri"/>
                <a:cs typeface="Calibri"/>
                <a:sym typeface="Calibri"/>
              </a:rPr>
              <a:t> </a:t>
            </a:r>
            <a:endParaRPr sz="22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100"/>
              <a:buFont typeface="Arial"/>
              <a:buNone/>
            </a:pPr>
            <a:endParaRPr sz="2200" b="0" i="0" u="none" strike="noStrike" cap="none" dirty="0">
              <a:solidFill>
                <a:schemeClr val="dk1"/>
              </a:solidFill>
              <a:latin typeface="Calibri"/>
              <a:ea typeface="Calibri"/>
              <a:cs typeface="Calibri"/>
              <a:sym typeface="Calibri"/>
            </a:endParaRPr>
          </a:p>
        </p:txBody>
      </p:sp>
      <p:sp>
        <p:nvSpPr>
          <p:cNvPr id="375" name="Google Shape;375;g32993d539db_0_51"/>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32993d539db_0_6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25</a:t>
            </a:fld>
            <a:endParaRPr sz="1000">
              <a:solidFill>
                <a:srgbClr val="808080"/>
              </a:solidFill>
              <a:latin typeface="Arial"/>
              <a:ea typeface="Arial"/>
              <a:cs typeface="Arial"/>
              <a:sym typeface="Arial"/>
            </a:endParaRPr>
          </a:p>
        </p:txBody>
      </p:sp>
      <p:sp>
        <p:nvSpPr>
          <p:cNvPr id="381" name="Google Shape;381;g32993d539db_0_63"/>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2" name="Google Shape;382;g32993d539db_0_63"/>
          <p:cNvSpPr txBox="1"/>
          <p:nvPr/>
        </p:nvSpPr>
        <p:spPr>
          <a:xfrm>
            <a:off x="55375" y="698100"/>
            <a:ext cx="8940600" cy="69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2500" b="1" i="0" u="none" strike="noStrike" cap="none">
                <a:solidFill>
                  <a:srgbClr val="2E5D5A"/>
                </a:solidFill>
                <a:latin typeface="Calibri"/>
                <a:ea typeface="Calibri"/>
                <a:cs typeface="Calibri"/>
                <a:sym typeface="Calibri"/>
              </a:rPr>
              <a:t>Première étape: visualiser l’information</a:t>
            </a:r>
            <a:endParaRPr sz="2500" b="1" i="0" u="none" strike="noStrike" cap="none">
              <a:solidFill>
                <a:srgbClr val="2E5D5A"/>
              </a:solidFill>
              <a:latin typeface="Calibri"/>
              <a:ea typeface="Calibri"/>
              <a:cs typeface="Calibri"/>
              <a:sym typeface="Calibri"/>
            </a:endParaRPr>
          </a:p>
        </p:txBody>
      </p:sp>
      <p:sp>
        <p:nvSpPr>
          <p:cNvPr id="383" name="Google Shape;383;g32993d539db_0_63"/>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384" name="Google Shape;384;g32993d539db_0_63"/>
          <p:cNvSpPr txBox="1"/>
          <p:nvPr/>
        </p:nvSpPr>
        <p:spPr>
          <a:xfrm>
            <a:off x="788275" y="2345475"/>
            <a:ext cx="7898400" cy="196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85" name="Google Shape;385;g32993d539db_0_63"/>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pic>
        <p:nvPicPr>
          <p:cNvPr id="15" name="Picture 14" descr="A graph with numbers and text&#10;&#10;AI-generated content may be incorrect.">
            <a:extLst>
              <a:ext uri="{FF2B5EF4-FFF2-40B4-BE49-F238E27FC236}">
                <a16:creationId xmlns:a16="http://schemas.microsoft.com/office/drawing/2014/main" id="{9FC29F3E-296B-58D4-6000-96457F969BBF}"/>
              </a:ext>
            </a:extLst>
          </p:cNvPr>
          <p:cNvPicPr>
            <a:picLocks noChangeAspect="1"/>
          </p:cNvPicPr>
          <p:nvPr/>
        </p:nvPicPr>
        <p:blipFill>
          <a:blip r:embed="rId3"/>
          <a:stretch>
            <a:fillRect/>
          </a:stretch>
        </p:blipFill>
        <p:spPr>
          <a:xfrm>
            <a:off x="685800" y="1255800"/>
            <a:ext cx="7772400" cy="523926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32993d539db_0_3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26</a:t>
            </a:fld>
            <a:endParaRPr sz="1000">
              <a:solidFill>
                <a:srgbClr val="808080"/>
              </a:solidFill>
              <a:latin typeface="Arial"/>
              <a:ea typeface="Arial"/>
              <a:cs typeface="Arial"/>
              <a:sym typeface="Arial"/>
            </a:endParaRPr>
          </a:p>
        </p:txBody>
      </p:sp>
      <p:sp>
        <p:nvSpPr>
          <p:cNvPr id="392" name="Google Shape;392;g32993d539db_0_3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3" name="Google Shape;393;g32993d539db_0_39"/>
          <p:cNvSpPr txBox="1"/>
          <p:nvPr/>
        </p:nvSpPr>
        <p:spPr>
          <a:xfrm>
            <a:off x="0" y="698100"/>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II - Indicateurs de tendance centrale</a:t>
            </a:r>
            <a:endParaRPr sz="3200" b="1" i="0" u="none" strike="noStrike" cap="none">
              <a:solidFill>
                <a:srgbClr val="2E5D5A"/>
              </a:solidFill>
              <a:latin typeface="Calibri"/>
              <a:ea typeface="Calibri"/>
              <a:cs typeface="Calibri"/>
              <a:sym typeface="Calibri"/>
            </a:endParaRPr>
          </a:p>
        </p:txBody>
      </p:sp>
      <p:sp>
        <p:nvSpPr>
          <p:cNvPr id="394" name="Google Shape;394;g32993d539db_0_39"/>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395" name="Google Shape;395;g32993d539db_0_39"/>
          <p:cNvSpPr txBox="1"/>
          <p:nvPr/>
        </p:nvSpPr>
        <p:spPr>
          <a:xfrm>
            <a:off x="788275" y="2345475"/>
            <a:ext cx="7898400" cy="196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96" name="Google Shape;396;g32993d539db_0_39"/>
          <p:cNvSpPr txBox="1"/>
          <p:nvPr/>
        </p:nvSpPr>
        <p:spPr>
          <a:xfrm>
            <a:off x="389700" y="1328224"/>
            <a:ext cx="8490000" cy="56268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200"/>
              <a:buFont typeface="Arial"/>
              <a:buNone/>
            </a:pPr>
            <a:endParaRPr sz="2200" b="1" i="0" u="none" strike="noStrike" cap="none">
              <a:solidFill>
                <a:schemeClr val="dk1"/>
              </a:solidFill>
              <a:latin typeface="Calibri"/>
              <a:ea typeface="Calibri"/>
              <a:cs typeface="Calibri"/>
              <a:sym typeface="Calibri"/>
            </a:endParaRPr>
          </a:p>
          <a:p>
            <a:pPr marL="457200" marR="0" lvl="0" indent="-368300" algn="just" rtl="0">
              <a:lnSpc>
                <a:spcPct val="100000"/>
              </a:lnSpc>
              <a:spcBef>
                <a:spcPts val="0"/>
              </a:spcBef>
              <a:spcAft>
                <a:spcPts val="0"/>
              </a:spcAft>
              <a:buClr>
                <a:schemeClr val="dk1"/>
              </a:buClr>
              <a:buSzPts val="2200"/>
              <a:buFont typeface="Calibri"/>
              <a:buAutoNum type="arabicPeriod"/>
            </a:pPr>
            <a:r>
              <a:rPr lang="fr-FR" sz="2200" b="1" i="0" u="none" strike="noStrike" cap="none">
                <a:solidFill>
                  <a:schemeClr val="dk1"/>
                </a:solidFill>
                <a:latin typeface="Calibri"/>
                <a:ea typeface="Calibri"/>
                <a:cs typeface="Calibri"/>
                <a:sym typeface="Calibri"/>
              </a:rPr>
              <a:t>Moyenne</a:t>
            </a:r>
            <a:r>
              <a:rPr lang="fr-FR" sz="2200" b="0" i="0" u="none" strike="noStrike" cap="none">
                <a:solidFill>
                  <a:schemeClr val="dk1"/>
                </a:solidFill>
                <a:latin typeface="Calibri"/>
                <a:ea typeface="Calibri"/>
                <a:cs typeface="Calibri"/>
                <a:sym typeface="Calibri"/>
              </a:rPr>
              <a:t> </a:t>
            </a:r>
            <a:endParaRPr sz="2200" b="0" i="0" u="none" strike="noStrike" cap="none">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2400"/>
              <a:buFont typeface="Arial"/>
              <a:buNone/>
            </a:pPr>
            <a:r>
              <a:rPr lang="fr-FR" sz="2400" b="0" i="0" u="none" strike="noStrike" cap="none">
                <a:solidFill>
                  <a:srgbClr val="00B050"/>
                </a:solidFill>
                <a:latin typeface="Helvetica Neue"/>
                <a:ea typeface="Helvetica Neue"/>
                <a:cs typeface="Helvetica Neue"/>
                <a:sym typeface="Helvetica Neue"/>
              </a:rPr>
              <a:t>✓</a:t>
            </a:r>
            <a:r>
              <a:rPr lang="fr-FR" sz="3200" b="0" i="0" u="none" strike="noStrike" cap="none">
                <a:solidFill>
                  <a:schemeClr val="dk1"/>
                </a:solidFill>
                <a:latin typeface="Helvetica Neue"/>
                <a:ea typeface="Helvetica Neue"/>
                <a:cs typeface="Helvetica Neue"/>
                <a:sym typeface="Helvetica Neue"/>
              </a:rPr>
              <a:t> </a:t>
            </a:r>
            <a:r>
              <a:rPr lang="fr-FR" sz="2200" b="0" i="0" u="none" strike="noStrike" cap="none">
                <a:solidFill>
                  <a:schemeClr val="dk1"/>
                </a:solidFill>
                <a:latin typeface="Calibri"/>
                <a:ea typeface="Calibri"/>
                <a:cs typeface="Calibri"/>
                <a:sym typeface="Calibri"/>
              </a:rPr>
              <a:t>variables quantitatives</a:t>
            </a:r>
            <a:endParaRPr sz="1400" b="0" i="0" u="none" strike="noStrike" cap="none">
              <a:solidFill>
                <a:schemeClr val="dk1"/>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1600"/>
              <a:buFont typeface="Arial"/>
              <a:buNone/>
            </a:pPr>
            <a:r>
              <a:rPr lang="fr-FR" sz="1600" b="0" i="0" u="none" strike="noStrike" cap="none">
                <a:solidFill>
                  <a:schemeClr val="dk1"/>
                </a:solidFill>
                <a:latin typeface="Calibri"/>
                <a:ea typeface="Calibri"/>
                <a:cs typeface="Calibri"/>
                <a:sym typeface="Calibri"/>
              </a:rPr>
              <a:t>❌</a:t>
            </a:r>
            <a:r>
              <a:rPr lang="fr-FR" sz="2200" b="0" i="0" u="none" strike="noStrike" cap="none">
                <a:solidFill>
                  <a:schemeClr val="dk1"/>
                </a:solidFill>
                <a:latin typeface="Calibri"/>
                <a:ea typeface="Calibri"/>
                <a:cs typeface="Calibri"/>
                <a:sym typeface="Calibri"/>
              </a:rPr>
              <a:t> variables qualitatives</a:t>
            </a:r>
            <a:endParaRPr sz="2200" b="0" i="0" u="none" strike="noStrike" cap="none">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alibri"/>
              <a:ea typeface="Calibri"/>
              <a:cs typeface="Calibri"/>
              <a:sym typeface="Calibri"/>
            </a:endParaRPr>
          </a:p>
          <a:p>
            <a:pPr marL="457200" marR="0" lvl="0" indent="-368300" algn="just" rtl="0">
              <a:lnSpc>
                <a:spcPct val="100000"/>
              </a:lnSpc>
              <a:spcBef>
                <a:spcPts val="0"/>
              </a:spcBef>
              <a:spcAft>
                <a:spcPts val="0"/>
              </a:spcAft>
              <a:buClr>
                <a:schemeClr val="dk1"/>
              </a:buClr>
              <a:buSzPts val="2200"/>
              <a:buFont typeface="Calibri"/>
              <a:buAutoNum type="arabicPeriod"/>
            </a:pPr>
            <a:r>
              <a:rPr lang="fr-FR" sz="2200" b="1" i="0" u="none" strike="noStrike" cap="none">
                <a:solidFill>
                  <a:schemeClr val="dk1"/>
                </a:solidFill>
                <a:latin typeface="Calibri"/>
                <a:ea typeface="Calibri"/>
                <a:cs typeface="Calibri"/>
                <a:sym typeface="Calibri"/>
              </a:rPr>
              <a:t>Médiane</a:t>
            </a:r>
            <a:r>
              <a:rPr lang="fr-FR" sz="2200" b="0" i="0" u="none" strike="noStrike" cap="none">
                <a:solidFill>
                  <a:schemeClr val="dk1"/>
                </a:solidFill>
                <a:latin typeface="Calibri"/>
                <a:ea typeface="Calibri"/>
                <a:cs typeface="Calibri"/>
                <a:sym typeface="Calibri"/>
              </a:rPr>
              <a:t> </a:t>
            </a:r>
            <a:endParaRPr sz="2200" b="0" i="0" u="none" strike="noStrike" cap="none">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2400"/>
              <a:buFont typeface="Arial"/>
              <a:buNone/>
            </a:pPr>
            <a:r>
              <a:rPr lang="fr-FR" sz="2400" b="0" i="0" u="none" strike="noStrike" cap="none">
                <a:solidFill>
                  <a:srgbClr val="00B050"/>
                </a:solidFill>
                <a:latin typeface="Helvetica Neue"/>
                <a:ea typeface="Helvetica Neue"/>
                <a:cs typeface="Helvetica Neue"/>
                <a:sym typeface="Helvetica Neue"/>
              </a:rPr>
              <a:t>✓</a:t>
            </a:r>
            <a:r>
              <a:rPr lang="fr-FR" sz="3200" b="0" i="0" u="none" strike="noStrike" cap="none">
                <a:solidFill>
                  <a:schemeClr val="dk1"/>
                </a:solidFill>
                <a:latin typeface="Helvetica Neue"/>
                <a:ea typeface="Helvetica Neue"/>
                <a:cs typeface="Helvetica Neue"/>
                <a:sym typeface="Helvetica Neue"/>
              </a:rPr>
              <a:t> </a:t>
            </a:r>
            <a:r>
              <a:rPr lang="fr-FR" sz="2200" b="0" i="0" u="none" strike="noStrike" cap="none">
                <a:solidFill>
                  <a:schemeClr val="dk1"/>
                </a:solidFill>
                <a:latin typeface="Calibri"/>
                <a:ea typeface="Calibri"/>
                <a:cs typeface="Calibri"/>
                <a:sym typeface="Calibri"/>
              </a:rPr>
              <a:t>variables quantitatives</a:t>
            </a:r>
            <a:endParaRPr sz="1400" b="0" i="0" u="none" strike="noStrike" cap="none">
              <a:solidFill>
                <a:schemeClr val="dk1"/>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1600"/>
              <a:buFont typeface="Arial"/>
              <a:buNone/>
            </a:pPr>
            <a:r>
              <a:rPr lang="fr-FR" sz="1600" b="0" i="0" u="none" strike="noStrike" cap="none">
                <a:solidFill>
                  <a:schemeClr val="dk1"/>
                </a:solidFill>
                <a:latin typeface="Calibri"/>
                <a:ea typeface="Calibri"/>
                <a:cs typeface="Calibri"/>
                <a:sym typeface="Calibri"/>
              </a:rPr>
              <a:t>❌</a:t>
            </a:r>
            <a:r>
              <a:rPr lang="fr-FR" sz="2400" b="0" i="0" u="none" strike="noStrike" cap="none">
                <a:solidFill>
                  <a:schemeClr val="dk1"/>
                </a:solidFill>
                <a:latin typeface="Calibri"/>
                <a:ea typeface="Calibri"/>
                <a:cs typeface="Calibri"/>
                <a:sym typeface="Calibri"/>
              </a:rPr>
              <a:t> </a:t>
            </a:r>
            <a:r>
              <a:rPr lang="fr-FR" sz="2200" b="0" i="0" u="none" strike="noStrike" cap="none">
                <a:solidFill>
                  <a:schemeClr val="dk1"/>
                </a:solidFill>
                <a:latin typeface="Calibri"/>
                <a:ea typeface="Calibri"/>
                <a:cs typeface="Calibri"/>
                <a:sym typeface="Calibri"/>
              </a:rPr>
              <a:t>variables qualitatives</a:t>
            </a:r>
            <a:endParaRPr sz="22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alibri"/>
              <a:ea typeface="Calibri"/>
              <a:cs typeface="Calibri"/>
              <a:sym typeface="Calibri"/>
            </a:endParaRPr>
          </a:p>
          <a:p>
            <a:pPr marL="457200" marR="0" lvl="0" indent="-368300" algn="just" rtl="0">
              <a:lnSpc>
                <a:spcPct val="100000"/>
              </a:lnSpc>
              <a:spcBef>
                <a:spcPts val="0"/>
              </a:spcBef>
              <a:spcAft>
                <a:spcPts val="0"/>
              </a:spcAft>
              <a:buClr>
                <a:schemeClr val="dk1"/>
              </a:buClr>
              <a:buSzPts val="2200"/>
              <a:buFont typeface="Calibri"/>
              <a:buAutoNum type="arabicPeriod"/>
            </a:pPr>
            <a:r>
              <a:rPr lang="fr-FR" sz="2200" b="1" i="0" u="none" strike="noStrike" cap="none">
                <a:solidFill>
                  <a:schemeClr val="dk1"/>
                </a:solidFill>
                <a:latin typeface="Calibri"/>
                <a:ea typeface="Calibri"/>
                <a:cs typeface="Calibri"/>
                <a:sym typeface="Calibri"/>
              </a:rPr>
              <a:t>Mode</a:t>
            </a:r>
            <a:endParaRPr sz="22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r>
              <a:rPr lang="fr-FR" sz="2400" b="0" i="0" u="none" strike="noStrike" cap="none">
                <a:solidFill>
                  <a:srgbClr val="00B050"/>
                </a:solidFill>
                <a:latin typeface="Helvetica Neue"/>
                <a:ea typeface="Helvetica Neue"/>
                <a:cs typeface="Helvetica Neue"/>
                <a:sym typeface="Helvetica Neue"/>
              </a:rPr>
              <a:t>✓</a:t>
            </a:r>
            <a:r>
              <a:rPr lang="fr-FR" sz="2400" b="0" i="0" u="none" strike="noStrike" cap="none">
                <a:solidFill>
                  <a:srgbClr val="000000"/>
                </a:solidFill>
                <a:latin typeface="Helvetica Neue"/>
                <a:ea typeface="Helvetica Neue"/>
                <a:cs typeface="Helvetica Neue"/>
                <a:sym typeface="Helvetica Neue"/>
              </a:rPr>
              <a:t> </a:t>
            </a:r>
            <a:r>
              <a:rPr lang="fr-FR" sz="2200" b="0" i="0" u="none" strike="noStrike" cap="none">
                <a:solidFill>
                  <a:schemeClr val="dk1"/>
                </a:solidFill>
                <a:latin typeface="Calibri"/>
                <a:ea typeface="Calibri"/>
                <a:cs typeface="Calibri"/>
                <a:sym typeface="Calibri"/>
              </a:rPr>
              <a:t>variables quantitatives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r>
              <a:rPr lang="fr-FR" sz="2400" b="0" i="0" u="none" strike="noStrike" cap="none">
                <a:solidFill>
                  <a:srgbClr val="00B050"/>
                </a:solidFill>
                <a:latin typeface="Helvetica Neue"/>
                <a:ea typeface="Helvetica Neue"/>
                <a:cs typeface="Helvetica Neue"/>
                <a:sym typeface="Helvetica Neue"/>
              </a:rPr>
              <a:t>✓</a:t>
            </a:r>
            <a:r>
              <a:rPr lang="fr-FR" sz="2400" b="0" i="0" u="none" strike="noStrike" cap="none">
                <a:solidFill>
                  <a:srgbClr val="000000"/>
                </a:solidFill>
                <a:latin typeface="Helvetica Neue"/>
                <a:ea typeface="Helvetica Neue"/>
                <a:cs typeface="Helvetica Neue"/>
                <a:sym typeface="Helvetica Neue"/>
              </a:rPr>
              <a:t> </a:t>
            </a:r>
            <a:r>
              <a:rPr lang="fr-FR" sz="2200" b="0" i="0" u="none" strike="noStrike" cap="none">
                <a:solidFill>
                  <a:schemeClr val="dk1"/>
                </a:solidFill>
                <a:latin typeface="Calibri"/>
                <a:ea typeface="Calibri"/>
                <a:cs typeface="Calibri"/>
                <a:sym typeface="Calibri"/>
              </a:rPr>
              <a:t>variables qualitatives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100"/>
              <a:buFont typeface="Arial"/>
              <a:buNone/>
            </a:pPr>
            <a:r>
              <a:rPr lang="fr-FR" sz="2200" b="0" i="0" u="none" strike="noStrike" cap="none">
                <a:solidFill>
                  <a:schemeClr val="dk1"/>
                </a:solidFill>
                <a:latin typeface="Calibri"/>
                <a:ea typeface="Calibri"/>
                <a:cs typeface="Calibri"/>
                <a:sym typeface="Calibri"/>
              </a:rPr>
              <a:t> </a:t>
            </a:r>
            <a:endParaRPr sz="22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100"/>
              <a:buFont typeface="Arial"/>
              <a:buNone/>
            </a:pPr>
            <a:endParaRPr sz="2200" b="0" i="0" u="none" strike="noStrike" cap="none">
              <a:solidFill>
                <a:schemeClr val="dk1"/>
              </a:solidFill>
              <a:latin typeface="Calibri"/>
              <a:ea typeface="Calibri"/>
              <a:cs typeface="Calibri"/>
              <a:sym typeface="Calibri"/>
            </a:endParaRPr>
          </a:p>
        </p:txBody>
      </p:sp>
      <p:sp>
        <p:nvSpPr>
          <p:cNvPr id="397" name="Google Shape;397;g32993d539db_0_39"/>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2aedff8624f_0_24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27</a:t>
            </a:fld>
            <a:endParaRPr sz="1000">
              <a:solidFill>
                <a:srgbClr val="808080"/>
              </a:solidFill>
              <a:latin typeface="Arial"/>
              <a:ea typeface="Arial"/>
              <a:cs typeface="Arial"/>
              <a:sym typeface="Arial"/>
            </a:endParaRPr>
          </a:p>
        </p:txBody>
      </p:sp>
      <p:sp>
        <p:nvSpPr>
          <p:cNvPr id="403" name="Google Shape;403;g2aedff8624f_0_24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4" name="Google Shape;404;g2aedff8624f_0_246"/>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457200" marR="0" lvl="0" indent="-431800" algn="l" rtl="0">
              <a:lnSpc>
                <a:spcPct val="100000"/>
              </a:lnSpc>
              <a:spcBef>
                <a:spcPts val="0"/>
              </a:spcBef>
              <a:spcAft>
                <a:spcPts val="0"/>
              </a:spcAft>
              <a:buClr>
                <a:srgbClr val="2E5D5A"/>
              </a:buClr>
              <a:buSzPts val="3200"/>
              <a:buFont typeface="Calibri"/>
              <a:buAutoNum type="arabicPeriod"/>
            </a:pPr>
            <a:r>
              <a:rPr lang="fr-FR" sz="3200" b="1" i="0" u="none" strike="noStrike" cap="none">
                <a:solidFill>
                  <a:srgbClr val="2E5D5A"/>
                </a:solidFill>
                <a:latin typeface="Calibri"/>
                <a:ea typeface="Calibri"/>
                <a:cs typeface="Calibri"/>
                <a:sym typeface="Calibri"/>
              </a:rPr>
              <a:t>La moyenne et la moyenne pondérée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405" name="Google Shape;405;g2aedff8624f_0_246"/>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406" name="Google Shape;406;g2aedff8624f_0_246"/>
          <p:cNvSpPr txBox="1"/>
          <p:nvPr/>
        </p:nvSpPr>
        <p:spPr>
          <a:xfrm>
            <a:off x="467650" y="1629850"/>
            <a:ext cx="8128983" cy="4586100"/>
          </a:xfrm>
          <a:prstGeom prst="rect">
            <a:avLst/>
          </a:prstGeom>
          <a:blipFill rotWithShape="1">
            <a:blip r:embed="rId3">
              <a:alphaModFix/>
            </a:blip>
            <a:stretch>
              <a:fillRect l="-77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400" b="0" i="0" u="none" strike="noStrike" cap="none">
                <a:latin typeface="Arial"/>
                <a:ea typeface="Arial"/>
                <a:cs typeface="Arial"/>
                <a:sym typeface="Arial"/>
              </a:rPr>
              <a:t> </a:t>
            </a:r>
            <a:endParaRPr/>
          </a:p>
        </p:txBody>
      </p:sp>
      <p:sp>
        <p:nvSpPr>
          <p:cNvPr id="407" name="Google Shape;407;g2aedff8624f_0_246"/>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28</a:t>
            </a:fld>
            <a:endParaRPr sz="1000">
              <a:solidFill>
                <a:srgbClr val="808080"/>
              </a:solidFill>
              <a:latin typeface="Arial"/>
              <a:ea typeface="Arial"/>
              <a:cs typeface="Arial"/>
              <a:sym typeface="Arial"/>
            </a:endParaRPr>
          </a:p>
        </p:txBody>
      </p:sp>
      <p:sp>
        <p:nvSpPr>
          <p:cNvPr id="413" name="Google Shape;413;p8"/>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4" name="Google Shape;414;p8"/>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25400" marR="0" lvl="0" indent="0" algn="l" rtl="0">
              <a:lnSpc>
                <a:spcPct val="100000"/>
              </a:lnSpc>
              <a:spcBef>
                <a:spcPts val="0"/>
              </a:spcBef>
              <a:spcAft>
                <a:spcPts val="0"/>
              </a:spcAft>
              <a:buNone/>
            </a:pPr>
            <a:r>
              <a:rPr lang="fr-FR" sz="3200" b="1" i="0" u="none" strike="noStrike" cap="none">
                <a:solidFill>
                  <a:srgbClr val="2E5D5A"/>
                </a:solidFill>
                <a:latin typeface="Calibri"/>
                <a:ea typeface="Calibri"/>
                <a:cs typeface="Calibri"/>
                <a:sym typeface="Calibri"/>
              </a:rPr>
              <a:t>La moyenne  - exemple avec R</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415" name="Google Shape;415;p8"/>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416" name="Google Shape;416;p8"/>
          <p:cNvSpPr txBox="1"/>
          <p:nvPr/>
        </p:nvSpPr>
        <p:spPr>
          <a:xfrm>
            <a:off x="467650" y="1629850"/>
            <a:ext cx="8128983" cy="4586100"/>
          </a:xfrm>
          <a:prstGeom prst="rect">
            <a:avLst/>
          </a:prstGeom>
          <a:noFill/>
          <a:ln>
            <a:noFill/>
          </a:ln>
        </p:spPr>
        <p:txBody>
          <a:bodyPr spcFirstLastPara="1" wrap="square" lIns="91425" tIns="91425" rIns="91425" bIns="91425" anchor="t" anchorCtr="0">
            <a:noAutofit/>
          </a:bodyPr>
          <a:lstStyle/>
          <a:p>
            <a:pPr marL="95250" marR="0" lvl="0" indent="0" algn="l" rtl="0">
              <a:lnSpc>
                <a:spcPct val="100000"/>
              </a:lnSpc>
              <a:spcBef>
                <a:spcPts val="0"/>
              </a:spcBef>
              <a:spcAft>
                <a:spcPts val="0"/>
              </a:spcAft>
              <a:buNone/>
            </a:pPr>
            <a:r>
              <a:rPr lang="fr-FR" sz="2000" b="0" i="0" u="none" strike="noStrike" cap="none" dirty="0">
                <a:solidFill>
                  <a:schemeClr val="dk1"/>
                </a:solidFill>
                <a:latin typeface="Calibri"/>
                <a:ea typeface="Calibri"/>
                <a:cs typeface="Calibri"/>
                <a:sym typeface="Calibri"/>
              </a:rPr>
              <a:t>Petite introduction à R:</a:t>
            </a:r>
            <a:endParaRPr dirty="0"/>
          </a:p>
          <a:p>
            <a:pPr marL="95250" marR="0" lvl="0" indent="0" algn="l" rtl="0">
              <a:lnSpc>
                <a:spcPct val="100000"/>
              </a:lnSpc>
              <a:spcBef>
                <a:spcPts val="0"/>
              </a:spcBef>
              <a:spcAft>
                <a:spcPts val="0"/>
              </a:spcAft>
              <a:buNone/>
            </a:pPr>
            <a:endParaRPr sz="2000" b="0" i="0" u="none" strike="noStrike" cap="none" dirty="0">
              <a:solidFill>
                <a:schemeClr val="dk1"/>
              </a:solidFill>
              <a:latin typeface="Calibri"/>
              <a:ea typeface="Calibri"/>
              <a:cs typeface="Calibri"/>
              <a:sym typeface="Calibri"/>
            </a:endParaRPr>
          </a:p>
          <a:p>
            <a:pPr marL="438150" marR="0" lvl="0" indent="-342900" algn="l" rtl="0">
              <a:lnSpc>
                <a:spcPct val="100000"/>
              </a:lnSpc>
              <a:spcBef>
                <a:spcPts val="0"/>
              </a:spcBef>
              <a:spcAft>
                <a:spcPts val="0"/>
              </a:spcAft>
              <a:buClr>
                <a:schemeClr val="dk1"/>
              </a:buClr>
              <a:buSzPts val="2100"/>
              <a:buFont typeface="Arial"/>
              <a:buChar char="•"/>
            </a:pPr>
            <a:r>
              <a:rPr lang="fr-FR" sz="2000" b="0" i="0" u="none" strike="noStrike" cap="none" dirty="0">
                <a:solidFill>
                  <a:schemeClr val="dk1"/>
                </a:solidFill>
                <a:latin typeface="Calibri"/>
                <a:ea typeface="Calibri"/>
                <a:cs typeface="Calibri"/>
                <a:sym typeface="Calibri"/>
              </a:rPr>
              <a:t>P</a:t>
            </a:r>
            <a:r>
              <a:rPr lang="fr-FR" sz="2000" b="0" i="0" u="none" strike="noStrike" cap="none" dirty="0">
                <a:solidFill>
                  <a:srgbClr val="000000"/>
                </a:solidFill>
                <a:latin typeface="Calibri"/>
                <a:ea typeface="Calibri"/>
                <a:cs typeface="Calibri"/>
                <a:sym typeface="Calibri"/>
              </a:rPr>
              <a:t>our calculer la moyenne de R, on utilise une fonction: </a:t>
            </a:r>
            <a:endParaRPr dirty="0"/>
          </a:p>
          <a:p>
            <a:pPr marL="95250" marR="0" lvl="0" indent="0" algn="l" rtl="0">
              <a:lnSpc>
                <a:spcPct val="100000"/>
              </a:lnSpc>
              <a:spcBef>
                <a:spcPts val="0"/>
              </a:spcBef>
              <a:spcAft>
                <a:spcPts val="0"/>
              </a:spcAft>
              <a:buNone/>
            </a:pPr>
            <a:r>
              <a:rPr lang="fr-FR" sz="2000" b="1" i="1" u="none" strike="noStrike" cap="none" dirty="0" err="1">
                <a:solidFill>
                  <a:srgbClr val="000000"/>
                </a:solidFill>
                <a:latin typeface="Calibri"/>
                <a:ea typeface="Calibri"/>
                <a:cs typeface="Calibri"/>
                <a:sym typeface="Calibri"/>
              </a:rPr>
              <a:t>mean</a:t>
            </a:r>
            <a:r>
              <a:rPr lang="fr-FR" sz="2000" b="1" i="1" u="none" strike="noStrike" cap="none" dirty="0">
                <a:solidFill>
                  <a:srgbClr val="000000"/>
                </a:solidFill>
                <a:latin typeface="Calibri"/>
                <a:ea typeface="Calibri"/>
                <a:cs typeface="Calibri"/>
                <a:sym typeface="Calibri"/>
              </a:rPr>
              <a:t>(</a:t>
            </a:r>
            <a:r>
              <a:rPr lang="fr-FR" sz="2000" b="1" i="1" dirty="0" err="1">
                <a:latin typeface="Calibri"/>
                <a:ea typeface="Calibri"/>
                <a:cs typeface="Calibri"/>
                <a:sym typeface="Calibri"/>
              </a:rPr>
              <a:t>etupol</a:t>
            </a:r>
            <a:r>
              <a:rPr lang="fr-FR" sz="2000" b="1" i="1" u="none" strike="noStrike" cap="none" dirty="0" err="1">
                <a:solidFill>
                  <a:srgbClr val="000000"/>
                </a:solidFill>
                <a:latin typeface="Calibri"/>
                <a:ea typeface="Calibri"/>
                <a:cs typeface="Calibri"/>
                <a:sym typeface="Calibri"/>
              </a:rPr>
              <a:t>$echelle</a:t>
            </a:r>
            <a:r>
              <a:rPr lang="fr-FR" sz="2000" b="1" i="1" u="none" strike="noStrike" cap="none" dirty="0">
                <a:solidFill>
                  <a:srgbClr val="000000"/>
                </a:solidFill>
                <a:latin typeface="Calibri"/>
                <a:ea typeface="Calibri"/>
                <a:cs typeface="Calibri"/>
                <a:sym typeface="Calibri"/>
              </a:rPr>
              <a:t>) </a:t>
            </a:r>
            <a:endParaRPr sz="2000" b="1" i="1" u="none" strike="noStrike" cap="none" dirty="0">
              <a:solidFill>
                <a:srgbClr val="000000"/>
              </a:solidFill>
              <a:latin typeface="Calibri"/>
              <a:ea typeface="Calibri"/>
              <a:cs typeface="Calibri"/>
              <a:sym typeface="Calibri"/>
            </a:endParaRPr>
          </a:p>
          <a:p>
            <a:pPr marL="438150" marR="0" lvl="1" indent="-342900" algn="l" rtl="0">
              <a:lnSpc>
                <a:spcPct val="100000"/>
              </a:lnSpc>
              <a:spcBef>
                <a:spcPts val="0"/>
              </a:spcBef>
              <a:spcAft>
                <a:spcPts val="0"/>
              </a:spcAft>
              <a:buClr>
                <a:schemeClr val="dk1"/>
              </a:buClr>
              <a:buSzPts val="2100"/>
              <a:buFont typeface="Arial"/>
              <a:buChar char="-"/>
            </a:pPr>
            <a:r>
              <a:rPr lang="fr-FR" sz="2000" b="0" i="0" u="none" strike="noStrike" cap="none" dirty="0">
                <a:solidFill>
                  <a:srgbClr val="000000"/>
                </a:solidFill>
                <a:latin typeface="Calibri"/>
                <a:ea typeface="Calibri"/>
                <a:cs typeface="Calibri"/>
                <a:sym typeface="Calibri"/>
              </a:rPr>
              <a:t>Avec </a:t>
            </a:r>
            <a:r>
              <a:rPr lang="fr-FR" sz="2000" b="1" i="1" dirty="0" err="1">
                <a:latin typeface="Calibri"/>
                <a:ea typeface="Calibri"/>
                <a:cs typeface="Calibri"/>
                <a:sym typeface="Calibri"/>
              </a:rPr>
              <a:t>etupol</a:t>
            </a:r>
            <a:r>
              <a:rPr lang="fr-FR" sz="2000" b="0" i="0" u="none" strike="noStrike" cap="none" dirty="0">
                <a:solidFill>
                  <a:srgbClr val="000000"/>
                </a:solidFill>
                <a:latin typeface="Calibri"/>
                <a:ea typeface="Calibri"/>
                <a:cs typeface="Calibri"/>
                <a:sym typeface="Calibri"/>
              </a:rPr>
              <a:t> la base de donnée </a:t>
            </a:r>
            <a:endParaRPr dirty="0"/>
          </a:p>
          <a:p>
            <a:pPr marL="438150" marR="0" lvl="1" indent="-342900" algn="l" rtl="0">
              <a:lnSpc>
                <a:spcPct val="100000"/>
              </a:lnSpc>
              <a:spcBef>
                <a:spcPts val="0"/>
              </a:spcBef>
              <a:spcAft>
                <a:spcPts val="0"/>
              </a:spcAft>
              <a:buClr>
                <a:schemeClr val="dk1"/>
              </a:buClr>
              <a:buSzPts val="2100"/>
              <a:buFont typeface="Arial"/>
              <a:buChar char="-"/>
            </a:pPr>
            <a:r>
              <a:rPr lang="fr-FR" sz="2000" b="1" i="1" u="none" strike="noStrike" cap="none" dirty="0" err="1">
                <a:solidFill>
                  <a:srgbClr val="000000"/>
                </a:solidFill>
                <a:latin typeface="Calibri"/>
                <a:ea typeface="Calibri"/>
                <a:cs typeface="Calibri"/>
                <a:sym typeface="Calibri"/>
              </a:rPr>
              <a:t>echelle</a:t>
            </a:r>
            <a:r>
              <a:rPr lang="fr-FR" sz="2000" b="0" i="0" u="none" strike="noStrike" cap="none" dirty="0">
                <a:solidFill>
                  <a:srgbClr val="000000"/>
                </a:solidFill>
                <a:latin typeface="Calibri"/>
                <a:ea typeface="Calibri"/>
                <a:cs typeface="Calibri"/>
                <a:sym typeface="Calibri"/>
              </a:rPr>
              <a:t> la variable</a:t>
            </a:r>
            <a:endParaRPr dirty="0"/>
          </a:p>
          <a:p>
            <a:pPr marL="95250" marR="0" lvl="1" indent="0" algn="l" rtl="0">
              <a:lnSpc>
                <a:spcPct val="100000"/>
              </a:lnSpc>
              <a:spcBef>
                <a:spcPts val="0"/>
              </a:spcBef>
              <a:spcAft>
                <a:spcPts val="0"/>
              </a:spcAft>
              <a:buNone/>
            </a:pPr>
            <a:r>
              <a:rPr lang="fr-FR" sz="2000" b="0" i="0" u="none" strike="noStrike" cap="none" dirty="0">
                <a:solidFill>
                  <a:srgbClr val="000000"/>
                </a:solidFill>
                <a:latin typeface="Calibri"/>
                <a:ea typeface="Calibri"/>
                <a:cs typeface="Calibri"/>
                <a:sym typeface="Calibri"/>
              </a:rPr>
              <a:t> </a:t>
            </a:r>
            <a:endParaRPr dirty="0"/>
          </a:p>
          <a:p>
            <a:pPr marL="95250" marR="0" lvl="1"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438150" lvl="0" indent="-342900">
              <a:buClr>
                <a:schemeClr val="dk1"/>
              </a:buClr>
              <a:buSzPts val="2100"/>
              <a:buFont typeface="Arial"/>
              <a:buChar char="•"/>
            </a:pPr>
            <a:r>
              <a:rPr lang="fr-FR" sz="2000" b="0" i="0" u="none" strike="noStrike" cap="none" dirty="0">
                <a:solidFill>
                  <a:srgbClr val="000000"/>
                </a:solidFill>
                <a:latin typeface="Calibri"/>
                <a:ea typeface="Calibri"/>
                <a:cs typeface="Calibri"/>
                <a:sym typeface="Calibri"/>
              </a:rPr>
              <a:t>Mais quand il y a des </a:t>
            </a:r>
            <a:r>
              <a:rPr lang="fr-FR" sz="2000" b="1" i="0" u="none" strike="noStrike" cap="none" dirty="0">
                <a:solidFill>
                  <a:srgbClr val="000000"/>
                </a:solidFill>
                <a:latin typeface="Calibri"/>
                <a:ea typeface="Calibri"/>
                <a:cs typeface="Calibri"/>
                <a:sym typeface="Calibri"/>
              </a:rPr>
              <a:t>valeurs manquantes </a:t>
            </a:r>
            <a:r>
              <a:rPr lang="fr-FR" sz="2000" b="0" i="0" u="none" strike="noStrike" cap="none" dirty="0">
                <a:solidFill>
                  <a:srgbClr val="000000"/>
                </a:solidFill>
                <a:latin typeface="Calibri"/>
                <a:ea typeface="Calibri"/>
                <a:cs typeface="Calibri"/>
                <a:sym typeface="Calibri"/>
              </a:rPr>
              <a:t>(ici </a:t>
            </a:r>
            <a:r>
              <a:rPr lang="fr-FR" sz="2000" dirty="0">
                <a:latin typeface="Calibri"/>
                <a:ea typeface="Calibri"/>
                <a:cs typeface="Calibri"/>
                <a:sym typeface="Calibri"/>
              </a:rPr>
              <a:t>3527 </a:t>
            </a:r>
            <a:r>
              <a:rPr lang="fr-FR" sz="2000" b="0" i="0" u="none" strike="noStrike" cap="none" dirty="0">
                <a:solidFill>
                  <a:srgbClr val="000000"/>
                </a:solidFill>
                <a:latin typeface="Calibri"/>
                <a:ea typeface="Calibri"/>
                <a:cs typeface="Calibri"/>
                <a:sym typeface="Calibri"/>
              </a:rPr>
              <a:t>réponses sur 13218),  cela ne fonctionne pas. </a:t>
            </a:r>
            <a:endParaRPr sz="2000" b="0" i="0" u="none" strike="noStrike" cap="none" dirty="0">
              <a:solidFill>
                <a:srgbClr val="000000"/>
              </a:solidFill>
              <a:latin typeface="Arial"/>
              <a:ea typeface="Arial"/>
              <a:cs typeface="Arial"/>
              <a:sym typeface="Arial"/>
            </a:endParaRPr>
          </a:p>
          <a:p>
            <a:pPr lvl="0"/>
            <a:r>
              <a:rPr lang="fr-FR" sz="2000" i="1" u="none" strike="noStrike" cap="none" dirty="0" err="1">
                <a:solidFill>
                  <a:srgbClr val="000000"/>
                </a:solidFill>
                <a:latin typeface="Calibri"/>
                <a:ea typeface="Calibri"/>
                <a:cs typeface="Calibri"/>
                <a:sym typeface="Calibri"/>
              </a:rPr>
              <a:t>mean</a:t>
            </a:r>
            <a:r>
              <a:rPr lang="fr-FR" sz="2000" i="1" u="none" strike="noStrike" cap="none" dirty="0">
                <a:solidFill>
                  <a:srgbClr val="000000"/>
                </a:solidFill>
                <a:latin typeface="Calibri"/>
                <a:ea typeface="Calibri"/>
                <a:cs typeface="Calibri"/>
                <a:sym typeface="Calibri"/>
              </a:rPr>
              <a:t>(</a:t>
            </a:r>
            <a:r>
              <a:rPr lang="fr-FR" sz="2000" i="1" dirty="0" err="1">
                <a:latin typeface="Calibri"/>
                <a:ea typeface="Calibri"/>
                <a:cs typeface="Calibri"/>
                <a:sym typeface="Calibri"/>
              </a:rPr>
              <a:t>etupol$echelle</a:t>
            </a:r>
            <a:r>
              <a:rPr lang="fr-FR" sz="2000" i="1" u="none" strike="noStrike" cap="none" dirty="0">
                <a:solidFill>
                  <a:srgbClr val="000000"/>
                </a:solidFill>
                <a:latin typeface="Calibri"/>
                <a:ea typeface="Calibri"/>
                <a:cs typeface="Calibri"/>
                <a:sym typeface="Calibri"/>
              </a:rPr>
              <a:t>, </a:t>
            </a:r>
            <a:r>
              <a:rPr lang="fr-FR" sz="2000" i="1" u="none" strike="noStrike" cap="none" dirty="0" err="1">
                <a:solidFill>
                  <a:srgbClr val="000000"/>
                </a:solidFill>
                <a:latin typeface="Calibri"/>
                <a:ea typeface="Calibri"/>
                <a:cs typeface="Calibri"/>
                <a:sym typeface="Calibri"/>
              </a:rPr>
              <a:t>na.rm</a:t>
            </a:r>
            <a:r>
              <a:rPr lang="fr-FR" sz="2000" i="1" u="none" strike="noStrike" cap="none" dirty="0">
                <a:solidFill>
                  <a:srgbClr val="000000"/>
                </a:solidFill>
                <a:latin typeface="Calibri"/>
                <a:ea typeface="Calibri"/>
                <a:cs typeface="Calibri"/>
                <a:sym typeface="Calibri"/>
              </a:rPr>
              <a:t> </a:t>
            </a:r>
            <a:r>
              <a:rPr lang="fr-FR" sz="2000" b="0" i="1" u="none" strike="noStrike" cap="none" dirty="0">
                <a:solidFill>
                  <a:srgbClr val="000000"/>
                </a:solidFill>
                <a:latin typeface="Calibri"/>
                <a:ea typeface="Calibri"/>
                <a:cs typeface="Calibri"/>
                <a:sym typeface="Calibri"/>
              </a:rPr>
              <a:t>= TRUE) = </a:t>
            </a:r>
            <a:r>
              <a:rPr lang="fr-FR" sz="2000" i="1" dirty="0">
                <a:latin typeface="Calibri"/>
                <a:ea typeface="Calibri"/>
                <a:cs typeface="Calibri"/>
                <a:sym typeface="Calibri"/>
              </a:rPr>
              <a:t>2.354865</a:t>
            </a:r>
            <a:endParaRPr dirty="0"/>
          </a:p>
          <a:p>
            <a:pPr marL="342900" marR="0" lvl="0" indent="-342900" algn="l" rtl="0">
              <a:lnSpc>
                <a:spcPct val="100000"/>
              </a:lnSpc>
              <a:spcBef>
                <a:spcPts val="0"/>
              </a:spcBef>
              <a:spcAft>
                <a:spcPts val="0"/>
              </a:spcAft>
              <a:buClr>
                <a:srgbClr val="000000"/>
              </a:buClr>
              <a:buSzPts val="2000"/>
              <a:buFont typeface="Arial"/>
              <a:buChar char="-"/>
            </a:pPr>
            <a:r>
              <a:rPr lang="fr-FR" sz="2000" b="0" i="0" u="none" strike="noStrike" cap="none" dirty="0" err="1">
                <a:solidFill>
                  <a:srgbClr val="000000"/>
                </a:solidFill>
                <a:latin typeface="Calibri"/>
                <a:ea typeface="Calibri"/>
                <a:cs typeface="Calibri"/>
                <a:sym typeface="Calibri"/>
              </a:rPr>
              <a:t>na.rm</a:t>
            </a:r>
            <a:r>
              <a:rPr lang="fr-FR" sz="2000" b="0" i="0" u="none" strike="noStrike" cap="none" dirty="0">
                <a:solidFill>
                  <a:srgbClr val="000000"/>
                </a:solidFill>
                <a:latin typeface="Calibri"/>
                <a:ea typeface="Calibri"/>
                <a:cs typeface="Calibri"/>
                <a:sym typeface="Calibri"/>
              </a:rPr>
              <a:t> renvoie à “</a:t>
            </a:r>
            <a:r>
              <a:rPr lang="fr-FR" sz="2000" b="0" i="0" u="none" strike="noStrike" cap="none" dirty="0" err="1">
                <a:solidFill>
                  <a:srgbClr val="000000"/>
                </a:solidFill>
                <a:latin typeface="Calibri"/>
                <a:ea typeface="Calibri"/>
                <a:cs typeface="Calibri"/>
                <a:sym typeface="Calibri"/>
              </a:rPr>
              <a:t>remove</a:t>
            </a:r>
            <a:r>
              <a:rPr lang="fr-FR" sz="2000" b="0" i="0" u="none" strike="noStrike" cap="none" dirty="0">
                <a:solidFill>
                  <a:srgbClr val="000000"/>
                </a:solidFill>
                <a:latin typeface="Calibri"/>
                <a:ea typeface="Calibri"/>
                <a:cs typeface="Calibri"/>
                <a:sym typeface="Calibri"/>
              </a:rPr>
              <a:t> NA – Not </a:t>
            </a:r>
            <a:r>
              <a:rPr lang="fr-FR" sz="2000" b="0" i="0" u="none" strike="noStrike" cap="none" dirty="0" err="1">
                <a:solidFill>
                  <a:srgbClr val="000000"/>
                </a:solidFill>
                <a:latin typeface="Calibri"/>
                <a:ea typeface="Calibri"/>
                <a:cs typeface="Calibri"/>
                <a:sym typeface="Calibri"/>
              </a:rPr>
              <a:t>Answered</a:t>
            </a:r>
            <a:r>
              <a:rPr lang="fr-FR" sz="2000" b="0" i="0" u="none" strike="noStrike" cap="none" dirty="0">
                <a:solidFill>
                  <a:srgbClr val="000000"/>
                </a:solidFill>
                <a:latin typeface="Calibri"/>
                <a:ea typeface="Calibri"/>
                <a:cs typeface="Calibri"/>
                <a:sym typeface="Calibri"/>
              </a:rPr>
              <a:t>” c’est-à-dire “retire les non-réponses”</a:t>
            </a:r>
            <a:endParaRPr dirty="0"/>
          </a:p>
          <a:p>
            <a:pPr marL="0" marR="0" lvl="0" indent="0" algn="l" rtl="0">
              <a:lnSpc>
                <a:spcPct val="100000"/>
              </a:lnSpc>
              <a:spcBef>
                <a:spcPts val="0"/>
              </a:spcBef>
              <a:spcAft>
                <a:spcPts val="0"/>
              </a:spcAft>
              <a:buNone/>
            </a:pPr>
            <a:endParaRPr sz="2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21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dirty="0">
              <a:solidFill>
                <a:schemeClr val="dk1"/>
              </a:solidFill>
              <a:latin typeface="Calibri"/>
              <a:ea typeface="Calibri"/>
              <a:cs typeface="Calibri"/>
              <a:sym typeface="Calibri"/>
            </a:endParaRPr>
          </a:p>
          <a:p>
            <a:pPr marL="95250" marR="0" lvl="0" indent="0" algn="l" rtl="0">
              <a:lnSpc>
                <a:spcPct val="100000"/>
              </a:lnSpc>
              <a:spcBef>
                <a:spcPts val="0"/>
              </a:spcBef>
              <a:spcAft>
                <a:spcPts val="0"/>
              </a:spcAft>
              <a:buNone/>
            </a:pPr>
            <a:endParaRPr sz="2100" b="1" i="0" u="none" strike="noStrike" cap="none" dirty="0">
              <a:solidFill>
                <a:schemeClr val="dk1"/>
              </a:solidFill>
              <a:latin typeface="Calibri"/>
              <a:ea typeface="Calibri"/>
              <a:cs typeface="Calibri"/>
              <a:sym typeface="Calibri"/>
            </a:endParaRPr>
          </a:p>
        </p:txBody>
      </p:sp>
      <p:sp>
        <p:nvSpPr>
          <p:cNvPr id="417" name="Google Shape;417;p8"/>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1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29</a:t>
            </a:fld>
            <a:endParaRPr sz="1000">
              <a:solidFill>
                <a:srgbClr val="808080"/>
              </a:solidFill>
              <a:latin typeface="Arial"/>
              <a:ea typeface="Arial"/>
              <a:cs typeface="Arial"/>
              <a:sym typeface="Arial"/>
            </a:endParaRPr>
          </a:p>
        </p:txBody>
      </p:sp>
      <p:sp>
        <p:nvSpPr>
          <p:cNvPr id="423" name="Google Shape;423;p1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4" name="Google Shape;424;p10"/>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457200" marR="0" lvl="0" indent="-431800" algn="l" rtl="0">
              <a:lnSpc>
                <a:spcPct val="100000"/>
              </a:lnSpc>
              <a:spcBef>
                <a:spcPts val="0"/>
              </a:spcBef>
              <a:spcAft>
                <a:spcPts val="0"/>
              </a:spcAft>
              <a:buClr>
                <a:srgbClr val="2E5D5A"/>
              </a:buClr>
              <a:buSzPts val="3200"/>
              <a:buFont typeface="Calibri"/>
              <a:buAutoNum type="arabicPeriod"/>
            </a:pPr>
            <a:r>
              <a:rPr lang="fr-FR" sz="3200" b="1" i="0" u="none" strike="noStrike" cap="none">
                <a:solidFill>
                  <a:srgbClr val="2E5D5A"/>
                </a:solidFill>
                <a:latin typeface="Calibri"/>
                <a:ea typeface="Calibri"/>
                <a:cs typeface="Calibri"/>
                <a:sym typeface="Calibri"/>
              </a:rPr>
              <a:t>La moyenne et la moyenne pondérée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425" name="Google Shape;425;p10"/>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426" name="Google Shape;426;p10"/>
          <p:cNvSpPr txBox="1"/>
          <p:nvPr/>
        </p:nvSpPr>
        <p:spPr>
          <a:xfrm>
            <a:off x="467650" y="1671575"/>
            <a:ext cx="7898400" cy="4586100"/>
          </a:xfrm>
          <a:prstGeom prst="rect">
            <a:avLst/>
          </a:prstGeom>
          <a:blipFill rotWithShape="1">
            <a:blip r:embed="rId3">
              <a:alphaModFix/>
            </a:blip>
            <a:stretch>
              <a:fillRect l="-802" r="-64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400" b="0" i="0" u="none" strike="noStrike" cap="none">
                <a:latin typeface="Arial"/>
                <a:ea typeface="Arial"/>
                <a:cs typeface="Arial"/>
                <a:sym typeface="Arial"/>
              </a:rPr>
              <a:t> </a:t>
            </a:r>
            <a:endParaRPr/>
          </a:p>
        </p:txBody>
      </p:sp>
      <p:sp>
        <p:nvSpPr>
          <p:cNvPr id="427" name="Google Shape;427;p10"/>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32993d539db_0_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a:t>
            </a:fld>
            <a:endParaRPr sz="1000">
              <a:solidFill>
                <a:srgbClr val="808080"/>
              </a:solidFill>
              <a:latin typeface="Arial"/>
              <a:ea typeface="Arial"/>
              <a:cs typeface="Arial"/>
              <a:sym typeface="Arial"/>
            </a:endParaRPr>
          </a:p>
        </p:txBody>
      </p:sp>
      <p:sp>
        <p:nvSpPr>
          <p:cNvPr id="90" name="Google Shape;90;g32993d539db_0_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g32993d539db_0_0"/>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92" name="Google Shape;92;g32993d539db_0_0"/>
          <p:cNvSpPr txBox="1"/>
          <p:nvPr/>
        </p:nvSpPr>
        <p:spPr>
          <a:xfrm>
            <a:off x="236700" y="1221000"/>
            <a:ext cx="8450100" cy="1220400"/>
          </a:xfrm>
          <a:prstGeom prst="rect">
            <a:avLst/>
          </a:prstGeom>
          <a:noFill/>
          <a:ln>
            <a:noFill/>
          </a:ln>
        </p:spPr>
        <p:txBody>
          <a:bodyPr spcFirstLastPara="1" wrap="square" lIns="91425" tIns="91425" rIns="91425" bIns="91425" anchor="t" anchorCtr="0">
            <a:noAutofit/>
          </a:bodyPr>
          <a:lstStyle/>
          <a:p>
            <a:pPr marL="0" marR="0" lvl="0" indent="0" algn="just" rtl="0">
              <a:lnSpc>
                <a:spcPct val="90000"/>
              </a:lnSpc>
              <a:spcBef>
                <a:spcPts val="0"/>
              </a:spcBef>
              <a:spcAft>
                <a:spcPts val="0"/>
              </a:spcAft>
              <a:buClr>
                <a:srgbClr val="000000"/>
              </a:buClr>
              <a:buSzPts val="1700"/>
              <a:buFont typeface="Arial"/>
              <a:buNone/>
            </a:pPr>
            <a:r>
              <a:rPr lang="fr-FR" sz="1700" b="1" i="0" u="none" strike="noStrike" cap="none">
                <a:solidFill>
                  <a:srgbClr val="2E5D5A"/>
                </a:solidFill>
                <a:latin typeface="Calibri"/>
                <a:ea typeface="Calibri"/>
                <a:cs typeface="Calibri"/>
                <a:sym typeface="Calibri"/>
              </a:rPr>
              <a:t>Comment estime-t-on la valeur pour la population cible à partir des données de l’échantillon?</a:t>
            </a:r>
            <a:endParaRPr sz="1700" b="1" i="0" u="none" strike="noStrike" cap="none">
              <a:solidFill>
                <a:srgbClr val="2E5D5A"/>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Par des méthodes d’</a:t>
            </a:r>
            <a:r>
              <a:rPr lang="fr-FR" sz="1700" b="1" i="1" u="none" strike="noStrike" cap="none">
                <a:solidFill>
                  <a:schemeClr val="dk1"/>
                </a:solidFill>
                <a:latin typeface="Calibri"/>
                <a:ea typeface="Calibri"/>
                <a:cs typeface="Calibri"/>
                <a:sym typeface="Calibri"/>
              </a:rPr>
              <a:t>inférence statistique</a:t>
            </a:r>
            <a:r>
              <a:rPr lang="fr-FR" sz="1700" b="1" i="0" u="none" strike="noStrike" cap="none">
                <a:solidFill>
                  <a:schemeClr val="dk1"/>
                </a:solidFill>
                <a:latin typeface="Calibri"/>
                <a:ea typeface="Calibri"/>
                <a:cs typeface="Calibri"/>
                <a:sym typeface="Calibri"/>
              </a:rPr>
              <a:t>,</a:t>
            </a:r>
            <a:r>
              <a:rPr lang="fr-FR" sz="1700" b="1" i="0" u="none" strike="noStrike" cap="none">
                <a:solidFill>
                  <a:srgbClr val="2E5D5A"/>
                </a:solidFill>
                <a:latin typeface="Calibri"/>
                <a:ea typeface="Calibri"/>
                <a:cs typeface="Calibri"/>
                <a:sym typeface="Calibri"/>
              </a:rPr>
              <a:t> </a:t>
            </a:r>
            <a:r>
              <a:rPr lang="fr-FR" sz="1700" b="1" i="0" u="none" strike="noStrike" cap="none">
                <a:solidFill>
                  <a:schemeClr val="dk1"/>
                </a:solidFill>
                <a:latin typeface="Calibri"/>
                <a:ea typeface="Calibri"/>
                <a:cs typeface="Calibri"/>
                <a:sym typeface="Calibri"/>
              </a:rPr>
              <a:t>qui permette d’estimer la marge d’erreur de l’estimation faite sur l’échantillon.</a:t>
            </a:r>
            <a:endParaRPr sz="1700" b="1" i="0" u="none" strike="noStrike" cap="none">
              <a:solidFill>
                <a:schemeClr val="dk1"/>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just" rtl="0">
              <a:lnSpc>
                <a:spcPct val="90000"/>
              </a:lnSpc>
              <a:spcBef>
                <a:spcPts val="0"/>
              </a:spcBef>
              <a:spcAft>
                <a:spcPts val="0"/>
              </a:spcAft>
              <a:buClr>
                <a:schemeClr val="dk1"/>
              </a:buClr>
              <a:buSzPts val="1100"/>
              <a:buFont typeface="Arial"/>
              <a:buNone/>
            </a:pPr>
            <a:r>
              <a:rPr lang="fr-FR" sz="1700" b="1" i="0" u="none" strike="noStrike" cap="none">
                <a:solidFill>
                  <a:srgbClr val="2E5D5A"/>
                </a:solidFill>
                <a:latin typeface="Calibri"/>
                <a:ea typeface="Calibri"/>
                <a:cs typeface="Calibri"/>
                <a:sym typeface="Calibri"/>
              </a:rPr>
              <a:t>Qu’est-ce qu’un intervalle de confiance ?</a:t>
            </a: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3200"/>
              <a:buFont typeface="Arial"/>
              <a:buNone/>
            </a:pPr>
            <a:endParaRPr sz="1800" b="0" i="0" u="none" strike="noStrike" cap="none">
              <a:solidFill>
                <a:schemeClr val="dk1"/>
              </a:solidFill>
              <a:latin typeface="Calibri"/>
              <a:ea typeface="Calibri"/>
              <a:cs typeface="Calibri"/>
              <a:sym typeface="Calibri"/>
            </a:endParaRPr>
          </a:p>
        </p:txBody>
      </p:sp>
      <p:sp>
        <p:nvSpPr>
          <p:cNvPr id="93" name="Google Shape;93;g32993d539db_0_0"/>
          <p:cNvSpPr txBox="1"/>
          <p:nvPr/>
        </p:nvSpPr>
        <p:spPr>
          <a:xfrm>
            <a:off x="462450" y="621899"/>
            <a:ext cx="8219100" cy="59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Rappels du cours précédent</a:t>
            </a:r>
            <a:endParaRPr sz="3200" b="1" i="0" u="none" strike="noStrike" cap="none">
              <a:solidFill>
                <a:srgbClr val="2E5D5A"/>
              </a:solidFill>
              <a:latin typeface="Calibri"/>
              <a:ea typeface="Calibri"/>
              <a:cs typeface="Calibri"/>
              <a:sym typeface="Calibri"/>
            </a:endParaRPr>
          </a:p>
        </p:txBody>
      </p:sp>
      <p:pic>
        <p:nvPicPr>
          <p:cNvPr id="94" name="Google Shape;94;g32993d539db_0_0"/>
          <p:cNvPicPr preferRelativeResize="0"/>
          <p:nvPr/>
        </p:nvPicPr>
        <p:blipFill rotWithShape="1">
          <a:blip r:embed="rId3">
            <a:alphaModFix/>
          </a:blip>
          <a:srcRect t="10023"/>
          <a:stretch/>
        </p:blipFill>
        <p:spPr>
          <a:xfrm>
            <a:off x="5335275" y="2248350"/>
            <a:ext cx="3295108" cy="1313550"/>
          </a:xfrm>
          <a:prstGeom prst="rect">
            <a:avLst/>
          </a:prstGeom>
          <a:noFill/>
          <a:ln>
            <a:noFill/>
          </a:ln>
        </p:spPr>
      </p:pic>
      <p:sp>
        <p:nvSpPr>
          <p:cNvPr id="95" name="Google Shape;95;g32993d539db_0_0"/>
          <p:cNvSpPr txBox="1"/>
          <p:nvPr/>
        </p:nvSpPr>
        <p:spPr>
          <a:xfrm>
            <a:off x="280850" y="2349225"/>
            <a:ext cx="8349600" cy="4824300"/>
          </a:xfrm>
          <a:prstGeom prst="rect">
            <a:avLst/>
          </a:prstGeom>
          <a:noFill/>
          <a:ln>
            <a:noFill/>
          </a:ln>
        </p:spPr>
        <p:txBody>
          <a:bodyPr spcFirstLastPara="1" wrap="square" lIns="91425" tIns="91425" rIns="91425" bIns="91425" anchor="t" anchorCtr="0">
            <a:spAutoFit/>
          </a:bodyPr>
          <a:lstStyle/>
          <a:p>
            <a:pPr marL="0" marR="0" lvl="0" indent="0" algn="just" rtl="0">
              <a:lnSpc>
                <a:spcPct val="90000"/>
              </a:lnSpc>
              <a:spcBef>
                <a:spcPts val="0"/>
              </a:spcBef>
              <a:spcAft>
                <a:spcPts val="0"/>
              </a:spcAft>
              <a:buClr>
                <a:srgbClr val="000000"/>
              </a:buClr>
              <a:buSzPts val="1700"/>
              <a:buFont typeface="Arial"/>
              <a:buNone/>
            </a:pPr>
            <a:endParaRPr sz="1700" b="1" i="0" u="none" strike="noStrike" cap="none">
              <a:solidFill>
                <a:srgbClr val="2E5D5A"/>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Un intervalle qui permet d’estimer l’incertitude de </a:t>
            </a:r>
            <a:endParaRPr sz="1700" b="1" i="0" u="none" strike="noStrike" cap="none">
              <a:solidFill>
                <a:schemeClr val="dk1"/>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la mesure obtenu sur l’échantillon quand on veut la </a:t>
            </a:r>
            <a:endParaRPr sz="1700" b="1" i="0" u="none" strike="noStrike" cap="none">
              <a:solidFill>
                <a:schemeClr val="dk1"/>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généraliser à la population-cible.</a:t>
            </a:r>
            <a:endParaRPr sz="1700" b="1" i="0" u="none" strike="noStrike" cap="none">
              <a:solidFill>
                <a:schemeClr val="dk1"/>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1700"/>
              <a:buFont typeface="Arial"/>
              <a:buNone/>
            </a:pPr>
            <a:endParaRPr sz="1700" b="1" i="0" u="none" strike="noStrike" cap="none">
              <a:solidFill>
                <a:srgbClr val="2E5D5A"/>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1700"/>
              <a:buFont typeface="Arial"/>
              <a:buNone/>
            </a:pPr>
            <a:r>
              <a:rPr lang="fr-FR" sz="1700" b="1" i="0" u="none" strike="noStrike" cap="none">
                <a:solidFill>
                  <a:srgbClr val="2E5D5A"/>
                </a:solidFill>
                <a:latin typeface="Calibri"/>
                <a:ea typeface="Calibri"/>
                <a:cs typeface="Calibri"/>
                <a:sym typeface="Calibri"/>
              </a:rPr>
              <a:t>Qu’est-ce que veut dire un intervalle de confiance à un niveau de confiance de 95% ? </a:t>
            </a:r>
            <a:endParaRPr sz="1700" b="1" i="0" u="none" strike="noStrike" cap="none">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fr-FR" sz="1700" b="1">
                <a:solidFill>
                  <a:schemeClr val="dk1"/>
                </a:solidFill>
                <a:latin typeface="Calibri"/>
                <a:ea typeface="Calibri"/>
                <a:cs typeface="Calibri"/>
                <a:sym typeface="Calibri"/>
              </a:rPr>
              <a:t>“Si on tire des échantillons de manière répétée, dans 95 % des échantillons, les IC (construits à partir de la même procédure) contiendront la vraie valeur”</a:t>
            </a:r>
            <a:endParaRPr sz="1000">
              <a:solidFill>
                <a:schemeClr val="dk1"/>
              </a:solidFill>
              <a:latin typeface="Helvetica Neue"/>
              <a:ea typeface="Helvetica Neue"/>
              <a:cs typeface="Helvetica Neue"/>
              <a:sym typeface="Helvetica Neue"/>
            </a:endParaRPr>
          </a:p>
          <a:p>
            <a:pPr marL="0" marR="0" lvl="0" indent="0" algn="just" rtl="0">
              <a:lnSpc>
                <a:spcPct val="90000"/>
              </a:lnSpc>
              <a:spcBef>
                <a:spcPts val="0"/>
              </a:spcBef>
              <a:spcAft>
                <a:spcPts val="0"/>
              </a:spcAft>
              <a:buClr>
                <a:srgbClr val="000000"/>
              </a:buClr>
              <a:buSzPts val="1700"/>
              <a:buFont typeface="Arial"/>
              <a:buNone/>
            </a:pPr>
            <a:endParaRPr sz="1700" b="1" i="0" u="none" strike="noStrike" cap="none">
              <a:solidFill>
                <a:srgbClr val="2E5D5A"/>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1700"/>
              <a:buFont typeface="Arial"/>
              <a:buNone/>
            </a:pPr>
            <a:r>
              <a:rPr lang="fr-FR" sz="1700" b="1" i="0" u="none" strike="noStrike" cap="none">
                <a:solidFill>
                  <a:srgbClr val="2E5D5A"/>
                </a:solidFill>
                <a:latin typeface="Calibri"/>
                <a:ea typeface="Calibri"/>
                <a:cs typeface="Calibri"/>
                <a:sym typeface="Calibri"/>
              </a:rPr>
              <a:t>De quoi dépend l’intervalle de confiance (IC) ?</a:t>
            </a:r>
            <a:endParaRPr sz="1700" b="1" i="0" u="none" strike="noStrike" cap="none">
              <a:solidFill>
                <a:srgbClr val="2E5D5A"/>
              </a:solidFill>
              <a:latin typeface="Calibri"/>
              <a:ea typeface="Calibri"/>
              <a:cs typeface="Calibri"/>
              <a:sym typeface="Calibri"/>
            </a:endParaRPr>
          </a:p>
          <a:p>
            <a:pPr marL="457200" marR="0" lvl="0" indent="-336550" algn="l" rtl="0">
              <a:lnSpc>
                <a:spcPct val="90000"/>
              </a:lnSpc>
              <a:spcBef>
                <a:spcPts val="25"/>
              </a:spcBef>
              <a:spcAft>
                <a:spcPts val="0"/>
              </a:spcAft>
              <a:buClr>
                <a:schemeClr val="dk1"/>
              </a:buClr>
              <a:buSzPts val="1700"/>
              <a:buFont typeface="Calibri"/>
              <a:buChar char="-"/>
            </a:pPr>
            <a:r>
              <a:rPr lang="fr-FR" sz="1700" b="1" i="0" u="none" strike="noStrike" cap="none">
                <a:solidFill>
                  <a:schemeClr val="dk1"/>
                </a:solidFill>
                <a:latin typeface="Calibri"/>
                <a:ea typeface="Calibri"/>
                <a:cs typeface="Calibri"/>
                <a:sym typeface="Calibri"/>
              </a:rPr>
              <a:t>De l'effectif de l’échantillon: </a:t>
            </a:r>
            <a:r>
              <a:rPr lang="fr-FR" sz="1700" b="0" i="0" u="none" strike="noStrike" cap="none">
                <a:solidFill>
                  <a:schemeClr val="dk1"/>
                </a:solidFill>
                <a:latin typeface="Calibri"/>
                <a:ea typeface="Calibri"/>
                <a:cs typeface="Calibri"/>
                <a:sym typeface="Calibri"/>
              </a:rPr>
              <a:t>plus le nombre d’individus est grand dans l’échantillon plus l’estimation est précise (donc l’IC est petit)</a:t>
            </a:r>
            <a:endParaRPr sz="1700" b="0" i="0" u="none" strike="noStrike" cap="none">
              <a:solidFill>
                <a:schemeClr val="dk1"/>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b="1" i="0" u="none" strike="noStrike" cap="none">
                <a:solidFill>
                  <a:schemeClr val="dk1"/>
                </a:solidFill>
                <a:latin typeface="Calibri"/>
                <a:ea typeface="Calibri"/>
                <a:cs typeface="Calibri"/>
                <a:sym typeface="Calibri"/>
              </a:rPr>
              <a:t>Du niveau de confiance choisi:</a:t>
            </a:r>
            <a:r>
              <a:rPr lang="fr-FR" sz="1700" b="0" i="0" u="none" strike="noStrike" cap="none">
                <a:solidFill>
                  <a:schemeClr val="dk1"/>
                </a:solidFill>
                <a:latin typeface="Calibri"/>
                <a:ea typeface="Calibri"/>
                <a:cs typeface="Calibri"/>
                <a:sym typeface="Calibri"/>
              </a:rPr>
              <a:t> plus le niveau de confiance est grand, plus l’IC est grand (car la marge d’erreur est plus large pour assurer une plus grande probabilité de contenir la vraie valeur)</a:t>
            </a:r>
            <a:endParaRPr sz="1600" b="0" i="0" u="none" strike="noStrike" cap="none">
              <a:solidFill>
                <a:schemeClr val="dk1"/>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b="1" i="0" u="none" strike="noStrike" cap="none">
                <a:solidFill>
                  <a:schemeClr val="dk1"/>
                </a:solidFill>
                <a:latin typeface="Calibri"/>
                <a:ea typeface="Calibri"/>
                <a:cs typeface="Calibri"/>
                <a:sym typeface="Calibri"/>
              </a:rPr>
              <a:t>De la dispersion de la quantité d’intérêt:</a:t>
            </a:r>
            <a:r>
              <a:rPr lang="fr-FR" sz="1700" b="0" i="0" u="none" strike="noStrike" cap="none">
                <a:solidFill>
                  <a:schemeClr val="dk1"/>
                </a:solidFill>
                <a:latin typeface="Calibri"/>
                <a:ea typeface="Calibri"/>
                <a:cs typeface="Calibri"/>
                <a:sym typeface="Calibri"/>
              </a:rPr>
              <a:t> plus il y a de dispersion (d’hétérogénéité) dans l’échantillon, il y a d’incertitude (donc plus l’IC est grand)</a:t>
            </a:r>
            <a:endParaRPr sz="1700" b="0" i="0" u="none" strike="noStrike" cap="none">
              <a:solidFill>
                <a:schemeClr val="dk1"/>
              </a:solidFill>
              <a:latin typeface="Calibri"/>
              <a:ea typeface="Calibri"/>
              <a:cs typeface="Calibri"/>
              <a:sym typeface="Calibri"/>
            </a:endParaRPr>
          </a:p>
          <a:p>
            <a:pPr marL="558800" marR="0" lvl="1" indent="0" algn="l" rtl="0">
              <a:lnSpc>
                <a:spcPct val="90000"/>
              </a:lnSpc>
              <a:spcBef>
                <a:spcPts val="25"/>
              </a:spcBef>
              <a:spcAft>
                <a:spcPts val="0"/>
              </a:spcAft>
              <a:buClr>
                <a:srgbClr val="000000"/>
              </a:buClr>
              <a:buSzPts val="1800"/>
              <a:buFont typeface="Arial"/>
              <a:buNone/>
            </a:pPr>
            <a:endParaRPr sz="1800" b="0" i="0" u="none" strike="noStrike" cap="none">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5">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5">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5">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5">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5">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5">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5">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5">
                                            <p:txEl>
                                              <p:pRg st="9" end="9"/>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5">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5">
                                            <p:txEl>
                                              <p:pRg st="11" end="1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5">
                                            <p:txEl>
                                              <p:pRg st="12" end="1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30</a:t>
            </a:fld>
            <a:endParaRPr sz="1000">
              <a:solidFill>
                <a:srgbClr val="808080"/>
              </a:solidFill>
              <a:latin typeface="Arial"/>
              <a:ea typeface="Arial"/>
              <a:cs typeface="Arial"/>
              <a:sym typeface="Arial"/>
            </a:endParaRPr>
          </a:p>
        </p:txBody>
      </p:sp>
      <p:sp>
        <p:nvSpPr>
          <p:cNvPr id="433" name="Google Shape;433;p1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4" name="Google Shape;434;p11"/>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457200" marR="0" lvl="0" indent="-431800" algn="l" rtl="0">
              <a:lnSpc>
                <a:spcPct val="100000"/>
              </a:lnSpc>
              <a:spcBef>
                <a:spcPts val="0"/>
              </a:spcBef>
              <a:spcAft>
                <a:spcPts val="0"/>
              </a:spcAft>
              <a:buClr>
                <a:srgbClr val="2E5D5A"/>
              </a:buClr>
              <a:buSzPts val="3200"/>
              <a:buFont typeface="Calibri"/>
              <a:buAutoNum type="arabicPeriod"/>
            </a:pPr>
            <a:r>
              <a:rPr lang="fr-FR" sz="3200" b="1" i="0" u="none" strike="noStrike" cap="none">
                <a:solidFill>
                  <a:srgbClr val="2E5D5A"/>
                </a:solidFill>
                <a:latin typeface="Calibri"/>
                <a:ea typeface="Calibri"/>
                <a:cs typeface="Calibri"/>
                <a:sym typeface="Calibri"/>
              </a:rPr>
              <a:t>La moyenne et la moyenne pondérée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435" name="Google Shape;435;p11"/>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436" name="Google Shape;436;p11"/>
          <p:cNvSpPr txBox="1"/>
          <p:nvPr/>
        </p:nvSpPr>
        <p:spPr>
          <a:xfrm>
            <a:off x="467650" y="1671574"/>
            <a:ext cx="8208600" cy="4872775"/>
          </a:xfrm>
          <a:prstGeom prst="rect">
            <a:avLst/>
          </a:prstGeom>
          <a:blipFill rotWithShape="1">
            <a:blip r:embed="rId3">
              <a:alphaModFix/>
            </a:blip>
            <a:stretch>
              <a:fillRect l="-1388" t="1" b="-87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FR" sz="1400" b="0" i="0" u="none" strike="noStrike" cap="none" dirty="0">
                <a:latin typeface="Arial"/>
                <a:ea typeface="Arial"/>
                <a:cs typeface="Arial"/>
                <a:sym typeface="Arial"/>
              </a:rPr>
              <a:t> </a:t>
            </a:r>
            <a:endParaRPr dirty="0"/>
          </a:p>
        </p:txBody>
      </p:sp>
      <p:sp>
        <p:nvSpPr>
          <p:cNvPr id="437" name="Google Shape;437;p11"/>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32993d539db_0_10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31</a:t>
            </a:fld>
            <a:endParaRPr sz="1000">
              <a:solidFill>
                <a:srgbClr val="808080"/>
              </a:solidFill>
              <a:latin typeface="Arial"/>
              <a:ea typeface="Arial"/>
              <a:cs typeface="Arial"/>
              <a:sym typeface="Arial"/>
            </a:endParaRPr>
          </a:p>
        </p:txBody>
      </p:sp>
      <p:sp>
        <p:nvSpPr>
          <p:cNvPr id="443" name="Google Shape;443;g32993d539db_0_10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4" name="Google Shape;444;g32993d539db_0_107"/>
          <p:cNvSpPr txBox="1"/>
          <p:nvPr/>
        </p:nvSpPr>
        <p:spPr>
          <a:xfrm>
            <a:off x="459183" y="753341"/>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2. La médiane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445" name="Google Shape;445;g32993d539db_0_107"/>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446" name="Google Shape;446;g32993d539db_0_107"/>
          <p:cNvSpPr txBox="1"/>
          <p:nvPr/>
        </p:nvSpPr>
        <p:spPr>
          <a:xfrm>
            <a:off x="467649" y="1349839"/>
            <a:ext cx="8481617" cy="45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FR" sz="2100" b="1" i="1" u="none" strike="noStrike" cap="none">
                <a:solidFill>
                  <a:srgbClr val="E69138"/>
                </a:solidFill>
                <a:latin typeface="Calibri"/>
                <a:ea typeface="Calibri"/>
                <a:cs typeface="Calibri"/>
                <a:sym typeface="Calibri"/>
              </a:rPr>
              <a:t>Qu’est-ce qu’une médiane?</a:t>
            </a:r>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2100" b="1" i="0" u="none" strike="noStrike" cap="none">
              <a:solidFill>
                <a:schemeClr val="dk1"/>
              </a:solidFill>
              <a:latin typeface="Calibri"/>
              <a:ea typeface="Calibri"/>
              <a:cs typeface="Calibri"/>
              <a:sym typeface="Calibri"/>
            </a:endParaRPr>
          </a:p>
        </p:txBody>
      </p:sp>
      <p:sp>
        <p:nvSpPr>
          <p:cNvPr id="447" name="Google Shape;447;g32993d539db_0_107"/>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329f557f827_0_4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32</a:t>
            </a:fld>
            <a:endParaRPr sz="1000">
              <a:solidFill>
                <a:srgbClr val="808080"/>
              </a:solidFill>
              <a:latin typeface="Arial"/>
              <a:ea typeface="Arial"/>
              <a:cs typeface="Arial"/>
              <a:sym typeface="Arial"/>
            </a:endParaRPr>
          </a:p>
        </p:txBody>
      </p:sp>
      <p:sp>
        <p:nvSpPr>
          <p:cNvPr id="453" name="Google Shape;453;g329f557f827_0_4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4" name="Google Shape;454;g329f557f827_0_41"/>
          <p:cNvSpPr txBox="1"/>
          <p:nvPr/>
        </p:nvSpPr>
        <p:spPr>
          <a:xfrm>
            <a:off x="459183" y="753341"/>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2. La médiane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455" name="Google Shape;455;g329f557f827_0_41"/>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456" name="Google Shape;456;g329f557f827_0_41"/>
          <p:cNvSpPr txBox="1"/>
          <p:nvPr/>
        </p:nvSpPr>
        <p:spPr>
          <a:xfrm>
            <a:off x="467649" y="1349839"/>
            <a:ext cx="8481600" cy="45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FR" sz="2100" b="1" i="1" u="none" strike="noStrike" cap="none">
                <a:solidFill>
                  <a:srgbClr val="E69138"/>
                </a:solidFill>
                <a:latin typeface="Calibri"/>
                <a:ea typeface="Calibri"/>
                <a:cs typeface="Calibri"/>
                <a:sym typeface="Calibri"/>
              </a:rPr>
              <a:t>Qu’est-ce qu’une médiane?</a:t>
            </a:r>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fr-FR" sz="2000" b="1" i="0" u="none" strike="noStrike" cap="none">
                <a:solidFill>
                  <a:schemeClr val="dk1"/>
                </a:solidFill>
                <a:latin typeface="Calibri"/>
                <a:ea typeface="Calibri"/>
                <a:cs typeface="Calibri"/>
                <a:sym typeface="Calibri"/>
              </a:rPr>
              <a:t>Définition: Le point central d'une distribution au-dessus et au-dessous duquel il y a un nombre égal de valeurs dans une distribution. </a:t>
            </a:r>
            <a:endParaRPr sz="2000" b="1"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sz="11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0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2100" b="1" i="0" u="none" strike="noStrike" cap="none">
              <a:solidFill>
                <a:schemeClr val="dk1"/>
              </a:solidFill>
              <a:latin typeface="Calibri"/>
              <a:ea typeface="Calibri"/>
              <a:cs typeface="Calibri"/>
              <a:sym typeface="Calibri"/>
            </a:endParaRPr>
          </a:p>
        </p:txBody>
      </p:sp>
      <p:sp>
        <p:nvSpPr>
          <p:cNvPr id="457" name="Google Shape;457;g329f557f827_0_41"/>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329f557f827_0_5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33</a:t>
            </a:fld>
            <a:endParaRPr sz="1000">
              <a:solidFill>
                <a:srgbClr val="808080"/>
              </a:solidFill>
              <a:latin typeface="Arial"/>
              <a:ea typeface="Arial"/>
              <a:cs typeface="Arial"/>
              <a:sym typeface="Arial"/>
            </a:endParaRPr>
          </a:p>
        </p:txBody>
      </p:sp>
      <p:sp>
        <p:nvSpPr>
          <p:cNvPr id="463" name="Google Shape;463;g329f557f827_0_5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4" name="Google Shape;464;g329f557f827_0_50"/>
          <p:cNvSpPr txBox="1"/>
          <p:nvPr/>
        </p:nvSpPr>
        <p:spPr>
          <a:xfrm>
            <a:off x="459183" y="753341"/>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2. La médiane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465" name="Google Shape;465;g329f557f827_0_50"/>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466" name="Google Shape;466;g329f557f827_0_50"/>
          <p:cNvSpPr txBox="1"/>
          <p:nvPr/>
        </p:nvSpPr>
        <p:spPr>
          <a:xfrm>
            <a:off x="467649" y="1349839"/>
            <a:ext cx="8481600" cy="45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FR" sz="2100" b="1" i="1" u="none" strike="noStrike" cap="none">
                <a:solidFill>
                  <a:srgbClr val="E69138"/>
                </a:solidFill>
                <a:latin typeface="Calibri"/>
                <a:ea typeface="Calibri"/>
                <a:cs typeface="Calibri"/>
                <a:sym typeface="Calibri"/>
              </a:rPr>
              <a:t>Qu’est-ce qu’une médiane?</a:t>
            </a:r>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fr-FR" sz="2000" b="1" i="0" u="none" strike="noStrike" cap="none">
                <a:solidFill>
                  <a:schemeClr val="dk1"/>
                </a:solidFill>
                <a:latin typeface="Calibri"/>
                <a:ea typeface="Calibri"/>
                <a:cs typeface="Calibri"/>
                <a:sym typeface="Calibri"/>
              </a:rPr>
              <a:t>Définition: Le point central d'une distribution au-dessus et au-dessous duquel il y a un nombre égal de valeurs dans une distribution. </a:t>
            </a:r>
            <a:endParaRPr sz="2000" b="1"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sz="1100" b="1"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a:buChar char="•"/>
            </a:pPr>
            <a:r>
              <a:rPr lang="fr-FR" sz="1800" b="1" i="0" u="sng" strike="noStrike" cap="none">
                <a:solidFill>
                  <a:schemeClr val="dk1"/>
                </a:solidFill>
                <a:latin typeface="Calibri"/>
                <a:ea typeface="Calibri"/>
                <a:cs typeface="Calibri"/>
                <a:sym typeface="Calibri"/>
              </a:rPr>
              <a:t>Cas impair :</a:t>
            </a:r>
            <a:r>
              <a:rPr lang="fr-FR" sz="1800" b="1" i="0" u="none" strike="noStrike" cap="none">
                <a:solidFill>
                  <a:schemeClr val="dk1"/>
                </a:solidFill>
                <a:latin typeface="Calibri"/>
                <a:ea typeface="Calibri"/>
                <a:cs typeface="Calibri"/>
                <a:sym typeface="Calibri"/>
              </a:rPr>
              <a:t> </a:t>
            </a:r>
            <a:r>
              <a:rPr lang="fr-FR" sz="1800" b="0" i="0" u="none" strike="noStrike" cap="none">
                <a:solidFill>
                  <a:schemeClr val="dk1"/>
                </a:solidFill>
                <a:latin typeface="Calibri"/>
                <a:ea typeface="Calibri"/>
                <a:cs typeface="Calibri"/>
                <a:sym typeface="Calibri"/>
              </a:rPr>
              <a:t>Réponses 5 étudiants : 10, 10, 2, 6, 5. </a:t>
            </a:r>
            <a:endParaRPr/>
          </a:p>
          <a:p>
            <a:pPr marL="0" marR="0" lvl="0" indent="0" algn="l" rtl="0">
              <a:lnSpc>
                <a:spcPct val="100000"/>
              </a:lnSpc>
              <a:spcBef>
                <a:spcPts val="0"/>
              </a:spcBef>
              <a:spcAft>
                <a:spcPts val="0"/>
              </a:spcAft>
              <a:buNone/>
            </a:pPr>
            <a:endParaRPr sz="20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2100" b="1" i="0" u="none" strike="noStrike" cap="none">
              <a:solidFill>
                <a:schemeClr val="dk1"/>
              </a:solidFill>
              <a:latin typeface="Calibri"/>
              <a:ea typeface="Calibri"/>
              <a:cs typeface="Calibri"/>
              <a:sym typeface="Calibri"/>
            </a:endParaRPr>
          </a:p>
        </p:txBody>
      </p:sp>
      <p:sp>
        <p:nvSpPr>
          <p:cNvPr id="467" name="Google Shape;467;g329f557f827_0_50"/>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g329f557f827_0_5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34</a:t>
            </a:fld>
            <a:endParaRPr sz="1000">
              <a:solidFill>
                <a:srgbClr val="808080"/>
              </a:solidFill>
              <a:latin typeface="Arial"/>
              <a:ea typeface="Arial"/>
              <a:cs typeface="Arial"/>
              <a:sym typeface="Arial"/>
            </a:endParaRPr>
          </a:p>
        </p:txBody>
      </p:sp>
      <p:sp>
        <p:nvSpPr>
          <p:cNvPr id="473" name="Google Shape;473;g329f557f827_0_5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74" name="Google Shape;474;g329f557f827_0_59"/>
          <p:cNvSpPr txBox="1"/>
          <p:nvPr/>
        </p:nvSpPr>
        <p:spPr>
          <a:xfrm>
            <a:off x="459183" y="753341"/>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2. La médiane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475" name="Google Shape;475;g329f557f827_0_59"/>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476" name="Google Shape;476;g329f557f827_0_59"/>
          <p:cNvSpPr txBox="1"/>
          <p:nvPr/>
        </p:nvSpPr>
        <p:spPr>
          <a:xfrm>
            <a:off x="467649" y="1349839"/>
            <a:ext cx="8481600" cy="45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FR" sz="2100" b="1" i="1" u="none" strike="noStrike" cap="none">
                <a:solidFill>
                  <a:srgbClr val="E69138"/>
                </a:solidFill>
                <a:latin typeface="Calibri"/>
                <a:ea typeface="Calibri"/>
                <a:cs typeface="Calibri"/>
                <a:sym typeface="Calibri"/>
              </a:rPr>
              <a:t>Qu’est-ce qu’une médiane?</a:t>
            </a:r>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fr-FR" sz="2000" b="1" i="0" u="none" strike="noStrike" cap="none">
                <a:solidFill>
                  <a:schemeClr val="dk1"/>
                </a:solidFill>
                <a:latin typeface="Calibri"/>
                <a:ea typeface="Calibri"/>
                <a:cs typeface="Calibri"/>
                <a:sym typeface="Calibri"/>
              </a:rPr>
              <a:t>Définition: Le point central d'une distribution au-dessus et au-dessous duquel il y a un nombre égal de valeurs dans une distribution. </a:t>
            </a:r>
            <a:endParaRPr sz="2000" b="1"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sz="1100" b="1"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a:buChar char="•"/>
            </a:pPr>
            <a:r>
              <a:rPr lang="fr-FR" sz="1800" b="1" i="0" u="sng" strike="noStrike" cap="none">
                <a:solidFill>
                  <a:schemeClr val="dk1"/>
                </a:solidFill>
                <a:latin typeface="Calibri"/>
                <a:ea typeface="Calibri"/>
                <a:cs typeface="Calibri"/>
                <a:sym typeface="Calibri"/>
              </a:rPr>
              <a:t>Cas impair :</a:t>
            </a:r>
            <a:r>
              <a:rPr lang="fr-FR" sz="1800" b="1" i="0" u="none" strike="noStrike" cap="none">
                <a:solidFill>
                  <a:schemeClr val="dk1"/>
                </a:solidFill>
                <a:latin typeface="Calibri"/>
                <a:ea typeface="Calibri"/>
                <a:cs typeface="Calibri"/>
                <a:sym typeface="Calibri"/>
              </a:rPr>
              <a:t> </a:t>
            </a:r>
            <a:r>
              <a:rPr lang="fr-FR" sz="1800" b="0" i="0" u="none" strike="noStrike" cap="none">
                <a:solidFill>
                  <a:schemeClr val="dk1"/>
                </a:solidFill>
                <a:latin typeface="Calibri"/>
                <a:ea typeface="Calibri"/>
                <a:cs typeface="Calibri"/>
                <a:sym typeface="Calibri"/>
              </a:rPr>
              <a:t>Réponses 5 étudiants : 10, 10, 2, 6, 5. </a:t>
            </a:r>
            <a:endParaRPr/>
          </a:p>
          <a:p>
            <a:pPr marL="457200" marR="0" lvl="0" indent="-457200" algn="l" rtl="0">
              <a:lnSpc>
                <a:spcPct val="100000"/>
              </a:lnSpc>
              <a:spcBef>
                <a:spcPts val="0"/>
              </a:spcBef>
              <a:spcAft>
                <a:spcPts val="0"/>
              </a:spcAft>
              <a:buClr>
                <a:srgbClr val="000000"/>
              </a:buClr>
              <a:buSzPts val="1800"/>
              <a:buFont typeface="Arial"/>
              <a:buAutoNum type="arabicPeriod"/>
            </a:pPr>
            <a:r>
              <a:rPr lang="fr-FR" sz="1800" b="1" i="0" u="none" strike="noStrike" cap="none">
                <a:solidFill>
                  <a:srgbClr val="FF0000"/>
                </a:solidFill>
                <a:latin typeface="Calibri"/>
                <a:ea typeface="Calibri"/>
                <a:cs typeface="Calibri"/>
                <a:sym typeface="Calibri"/>
              </a:rPr>
              <a:t>Ordonner les valeurs par ordre croissant </a:t>
            </a:r>
            <a:r>
              <a:rPr lang="fr-FR" sz="1800" b="0" i="0" u="none" strike="noStrike" cap="none">
                <a:solidFill>
                  <a:schemeClr val="dk1"/>
                </a:solidFill>
                <a:latin typeface="Calibri"/>
                <a:ea typeface="Calibri"/>
                <a:cs typeface="Calibri"/>
                <a:sym typeface="Calibri"/>
              </a:rPr>
              <a:t>: 2, 5, 6, 10, 10.</a:t>
            </a:r>
            <a:endParaRPr/>
          </a:p>
          <a:p>
            <a:pPr marL="457200" marR="0" lvl="0" indent="-457200" algn="l" rtl="0">
              <a:lnSpc>
                <a:spcPct val="100000"/>
              </a:lnSpc>
              <a:spcBef>
                <a:spcPts val="0"/>
              </a:spcBef>
              <a:spcAft>
                <a:spcPts val="0"/>
              </a:spcAft>
              <a:buClr>
                <a:srgbClr val="000000"/>
              </a:buClr>
              <a:buSzPts val="1800"/>
              <a:buFont typeface="Arial"/>
              <a:buAutoNum type="arabicPeriod"/>
            </a:pPr>
            <a:r>
              <a:rPr lang="fr-FR" sz="1800" b="0" i="0" u="none" strike="noStrike" cap="none">
                <a:solidFill>
                  <a:schemeClr val="dk1"/>
                </a:solidFill>
                <a:latin typeface="Calibri"/>
                <a:ea typeface="Calibri"/>
                <a:cs typeface="Calibri"/>
                <a:sym typeface="Calibri"/>
              </a:rPr>
              <a:t>Choisir la valeur du milieu: médiane  = 6. </a:t>
            </a:r>
            <a:endParaRPr/>
          </a:p>
          <a:p>
            <a:pPr marL="457200" marR="0" lvl="0" indent="-457200" algn="l" rtl="0">
              <a:lnSpc>
                <a:spcPct val="100000"/>
              </a:lnSpc>
              <a:spcBef>
                <a:spcPts val="0"/>
              </a:spcBef>
              <a:spcAft>
                <a:spcPts val="0"/>
              </a:spcAft>
              <a:buClr>
                <a:srgbClr val="000000"/>
              </a:buClr>
              <a:buSzPts val="1800"/>
              <a:buFont typeface="Arial"/>
              <a:buAutoNum type="arabicPeriod"/>
            </a:pPr>
            <a:r>
              <a:rPr lang="fr-FR" sz="1800" b="0" i="0" u="none" strike="noStrike" cap="none">
                <a:solidFill>
                  <a:schemeClr val="dk1"/>
                </a:solidFill>
                <a:latin typeface="Calibri"/>
                <a:ea typeface="Calibri"/>
                <a:cs typeface="Calibri"/>
                <a:sym typeface="Calibri"/>
              </a:rPr>
              <a:t>Interprétation: </a:t>
            </a:r>
            <a:r>
              <a:rPr lang="fr-FR" sz="1800" b="1" i="1" u="none" strike="noStrike" cap="none">
                <a:solidFill>
                  <a:schemeClr val="dk1"/>
                </a:solidFill>
                <a:latin typeface="Calibri"/>
                <a:ea typeface="Calibri"/>
                <a:cs typeface="Calibri"/>
                <a:sym typeface="Calibri"/>
              </a:rPr>
              <a:t>Au moins </a:t>
            </a:r>
            <a:r>
              <a:rPr lang="fr-FR" sz="1800" b="1" i="0" u="none" strike="noStrike" cap="none">
                <a:solidFill>
                  <a:schemeClr val="dk1"/>
                </a:solidFill>
                <a:latin typeface="Calibri"/>
                <a:ea typeface="Calibri"/>
                <a:cs typeface="Calibri"/>
                <a:sym typeface="Calibri"/>
              </a:rPr>
              <a:t>50% </a:t>
            </a:r>
            <a:r>
              <a:rPr lang="fr-FR" sz="1800" b="0" i="0" u="none" strike="noStrike" cap="none">
                <a:solidFill>
                  <a:schemeClr val="dk1"/>
                </a:solidFill>
                <a:latin typeface="Calibri"/>
                <a:ea typeface="Calibri"/>
                <a:cs typeface="Calibri"/>
                <a:sym typeface="Calibri"/>
              </a:rPr>
              <a:t>des étudiants déclarent un niveau de fatigue </a:t>
            </a:r>
            <a:r>
              <a:rPr lang="fr-FR" sz="1800" b="1" i="1" u="none" strike="noStrike" cap="none">
                <a:solidFill>
                  <a:schemeClr val="dk1"/>
                </a:solidFill>
                <a:latin typeface="Calibri"/>
                <a:ea typeface="Calibri"/>
                <a:cs typeface="Calibri"/>
                <a:sym typeface="Calibri"/>
              </a:rPr>
              <a:t>supérieur ou égal </a:t>
            </a:r>
            <a:r>
              <a:rPr lang="fr-FR" sz="1800" b="0" i="0" u="none" strike="noStrike" cap="none">
                <a:solidFill>
                  <a:schemeClr val="dk1"/>
                </a:solidFill>
                <a:latin typeface="Calibri"/>
                <a:ea typeface="Calibri"/>
                <a:cs typeface="Calibri"/>
                <a:sym typeface="Calibri"/>
              </a:rPr>
              <a:t>à 6. Au moins 50% des étudiants déclare</a:t>
            </a:r>
            <a:r>
              <a:rPr lang="fr-FR" sz="1800">
                <a:solidFill>
                  <a:schemeClr val="dk1"/>
                </a:solidFill>
                <a:latin typeface="Calibri"/>
                <a:ea typeface="Calibri"/>
                <a:cs typeface="Calibri"/>
                <a:sym typeface="Calibri"/>
              </a:rPr>
              <a:t>nt</a:t>
            </a:r>
            <a:r>
              <a:rPr lang="fr-FR" sz="1800" b="0" i="0" u="none" strike="noStrike" cap="none">
                <a:solidFill>
                  <a:schemeClr val="dk1"/>
                </a:solidFill>
                <a:latin typeface="Calibri"/>
                <a:ea typeface="Calibri"/>
                <a:cs typeface="Calibri"/>
                <a:sym typeface="Calibri"/>
              </a:rPr>
              <a:t> un niveau de fatigue </a:t>
            </a:r>
            <a:r>
              <a:rPr lang="fr-FR" sz="1800" b="1" i="1" u="none" strike="noStrike" cap="none">
                <a:solidFill>
                  <a:schemeClr val="dk1"/>
                </a:solidFill>
                <a:latin typeface="Calibri"/>
                <a:ea typeface="Calibri"/>
                <a:cs typeface="Calibri"/>
                <a:sym typeface="Calibri"/>
              </a:rPr>
              <a:t>inférieur ou égal </a:t>
            </a:r>
            <a:r>
              <a:rPr lang="fr-FR" sz="1800" b="0" i="0" u="none" strike="noStrike" cap="none">
                <a:solidFill>
                  <a:schemeClr val="dk1"/>
                </a:solidFill>
                <a:latin typeface="Calibri"/>
                <a:ea typeface="Calibri"/>
                <a:cs typeface="Calibri"/>
                <a:sym typeface="Calibri"/>
              </a:rPr>
              <a:t>à 6</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fr-FR" sz="1800" b="0" i="0" u="none" strike="noStrike" cap="none">
                <a:solidFill>
                  <a:schemeClr val="dk1"/>
                </a:solidFill>
                <a:latin typeface="Calibri"/>
                <a:ea typeface="Calibri"/>
                <a:cs typeface="Calibri"/>
                <a:sym typeface="Calibri"/>
              </a:rPr>
              <a:t> </a:t>
            </a:r>
            <a:endParaRPr/>
          </a:p>
          <a:p>
            <a:pPr marL="0" marR="0" lvl="0" indent="0" algn="l" rtl="0">
              <a:lnSpc>
                <a:spcPct val="100000"/>
              </a:lnSpc>
              <a:spcBef>
                <a:spcPts val="0"/>
              </a:spcBef>
              <a:spcAft>
                <a:spcPts val="0"/>
              </a:spcAft>
              <a:buNone/>
            </a:pPr>
            <a:endParaRPr sz="20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2100" b="1" i="0" u="none" strike="noStrike" cap="none">
              <a:solidFill>
                <a:schemeClr val="dk1"/>
              </a:solidFill>
              <a:latin typeface="Calibri"/>
              <a:ea typeface="Calibri"/>
              <a:cs typeface="Calibri"/>
              <a:sym typeface="Calibri"/>
            </a:endParaRPr>
          </a:p>
        </p:txBody>
      </p:sp>
      <p:sp>
        <p:nvSpPr>
          <p:cNvPr id="477" name="Google Shape;477;g329f557f827_0_59"/>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329f557f827_0_6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35</a:t>
            </a:fld>
            <a:endParaRPr sz="1000">
              <a:solidFill>
                <a:srgbClr val="808080"/>
              </a:solidFill>
              <a:latin typeface="Arial"/>
              <a:ea typeface="Arial"/>
              <a:cs typeface="Arial"/>
              <a:sym typeface="Arial"/>
            </a:endParaRPr>
          </a:p>
        </p:txBody>
      </p:sp>
      <p:sp>
        <p:nvSpPr>
          <p:cNvPr id="483" name="Google Shape;483;g329f557f827_0_68"/>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4" name="Google Shape;484;g329f557f827_0_68"/>
          <p:cNvSpPr txBox="1"/>
          <p:nvPr/>
        </p:nvSpPr>
        <p:spPr>
          <a:xfrm>
            <a:off x="459183" y="753341"/>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2. La médiane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485" name="Google Shape;485;g329f557f827_0_68"/>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486" name="Google Shape;486;g329f557f827_0_68"/>
          <p:cNvSpPr txBox="1"/>
          <p:nvPr/>
        </p:nvSpPr>
        <p:spPr>
          <a:xfrm>
            <a:off x="467649" y="1349839"/>
            <a:ext cx="8481600" cy="45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FR" sz="2100" b="1" i="1" u="none" strike="noStrike" cap="none">
                <a:solidFill>
                  <a:srgbClr val="E69138"/>
                </a:solidFill>
                <a:latin typeface="Calibri"/>
                <a:ea typeface="Calibri"/>
                <a:cs typeface="Calibri"/>
                <a:sym typeface="Calibri"/>
              </a:rPr>
              <a:t>Qu’est-ce qu’une médiane?</a:t>
            </a:r>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fr-FR" sz="2000" b="1" i="0" u="none" strike="noStrike" cap="none">
                <a:solidFill>
                  <a:schemeClr val="dk1"/>
                </a:solidFill>
                <a:latin typeface="Calibri"/>
                <a:ea typeface="Calibri"/>
                <a:cs typeface="Calibri"/>
                <a:sym typeface="Calibri"/>
              </a:rPr>
              <a:t>Définition: Le point central d'une distribution au-dessus et au-dessous duquel il y a un nombre égal de valeurs dans une distribution. </a:t>
            </a:r>
            <a:endParaRPr sz="2000" b="1"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sz="1100" b="1"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a:buChar char="•"/>
            </a:pPr>
            <a:r>
              <a:rPr lang="fr-FR" sz="1800" b="1" i="0" u="sng" strike="noStrike" cap="none">
                <a:solidFill>
                  <a:schemeClr val="dk1"/>
                </a:solidFill>
                <a:latin typeface="Calibri"/>
                <a:ea typeface="Calibri"/>
                <a:cs typeface="Calibri"/>
                <a:sym typeface="Calibri"/>
              </a:rPr>
              <a:t>Cas impair :</a:t>
            </a:r>
            <a:r>
              <a:rPr lang="fr-FR" sz="1800" b="1" i="0" u="none" strike="noStrike" cap="none">
                <a:solidFill>
                  <a:schemeClr val="dk1"/>
                </a:solidFill>
                <a:latin typeface="Calibri"/>
                <a:ea typeface="Calibri"/>
                <a:cs typeface="Calibri"/>
                <a:sym typeface="Calibri"/>
              </a:rPr>
              <a:t> </a:t>
            </a:r>
            <a:r>
              <a:rPr lang="fr-FR" sz="1800" b="0" i="0" u="none" strike="noStrike" cap="none">
                <a:solidFill>
                  <a:schemeClr val="dk1"/>
                </a:solidFill>
                <a:latin typeface="Calibri"/>
                <a:ea typeface="Calibri"/>
                <a:cs typeface="Calibri"/>
                <a:sym typeface="Calibri"/>
              </a:rPr>
              <a:t>Réponses 5 étudiants : 10, 10, 2, 6, 5. </a:t>
            </a:r>
            <a:endParaRPr/>
          </a:p>
          <a:p>
            <a:pPr marL="457200" marR="0" lvl="0" indent="-457200" algn="l" rtl="0">
              <a:lnSpc>
                <a:spcPct val="100000"/>
              </a:lnSpc>
              <a:spcBef>
                <a:spcPts val="0"/>
              </a:spcBef>
              <a:spcAft>
                <a:spcPts val="0"/>
              </a:spcAft>
              <a:buClr>
                <a:srgbClr val="000000"/>
              </a:buClr>
              <a:buSzPts val="1800"/>
              <a:buFont typeface="Arial"/>
              <a:buAutoNum type="arabicPeriod"/>
            </a:pPr>
            <a:r>
              <a:rPr lang="fr-FR" sz="1800" b="1" i="0" u="none" strike="noStrike" cap="none">
                <a:solidFill>
                  <a:srgbClr val="FF0000"/>
                </a:solidFill>
                <a:latin typeface="Calibri"/>
                <a:ea typeface="Calibri"/>
                <a:cs typeface="Calibri"/>
                <a:sym typeface="Calibri"/>
              </a:rPr>
              <a:t>Ordonner les valeurs par ordre croissant </a:t>
            </a:r>
            <a:r>
              <a:rPr lang="fr-FR" sz="1800" b="0" i="0" u="none" strike="noStrike" cap="none">
                <a:solidFill>
                  <a:schemeClr val="dk1"/>
                </a:solidFill>
                <a:latin typeface="Calibri"/>
                <a:ea typeface="Calibri"/>
                <a:cs typeface="Calibri"/>
                <a:sym typeface="Calibri"/>
              </a:rPr>
              <a:t>: 2, 5, 6, 10, 10.</a:t>
            </a:r>
            <a:endParaRPr/>
          </a:p>
          <a:p>
            <a:pPr marL="457200" marR="0" lvl="0" indent="-457200" algn="l" rtl="0">
              <a:lnSpc>
                <a:spcPct val="100000"/>
              </a:lnSpc>
              <a:spcBef>
                <a:spcPts val="0"/>
              </a:spcBef>
              <a:spcAft>
                <a:spcPts val="0"/>
              </a:spcAft>
              <a:buClr>
                <a:srgbClr val="000000"/>
              </a:buClr>
              <a:buSzPts val="1800"/>
              <a:buFont typeface="Arial"/>
              <a:buAutoNum type="arabicPeriod"/>
            </a:pPr>
            <a:r>
              <a:rPr lang="fr-FR" sz="1800" b="0" i="0" u="none" strike="noStrike" cap="none">
                <a:solidFill>
                  <a:schemeClr val="dk1"/>
                </a:solidFill>
                <a:latin typeface="Calibri"/>
                <a:ea typeface="Calibri"/>
                <a:cs typeface="Calibri"/>
                <a:sym typeface="Calibri"/>
              </a:rPr>
              <a:t>Choisir la valeur du milieu: médiane  = 6. </a:t>
            </a:r>
            <a:endParaRPr/>
          </a:p>
          <a:p>
            <a:pPr marL="457200" marR="0" lvl="0" indent="-457200" algn="l" rtl="0">
              <a:lnSpc>
                <a:spcPct val="100000"/>
              </a:lnSpc>
              <a:spcBef>
                <a:spcPts val="0"/>
              </a:spcBef>
              <a:spcAft>
                <a:spcPts val="0"/>
              </a:spcAft>
              <a:buClr>
                <a:srgbClr val="000000"/>
              </a:buClr>
              <a:buSzPts val="1800"/>
              <a:buFont typeface="Arial"/>
              <a:buAutoNum type="arabicPeriod"/>
            </a:pPr>
            <a:r>
              <a:rPr lang="fr-FR" sz="1800" b="0" i="0" u="none" strike="noStrike" cap="none">
                <a:solidFill>
                  <a:schemeClr val="dk1"/>
                </a:solidFill>
                <a:latin typeface="Calibri"/>
                <a:ea typeface="Calibri"/>
                <a:cs typeface="Calibri"/>
                <a:sym typeface="Calibri"/>
              </a:rPr>
              <a:t>Interprétation: </a:t>
            </a:r>
            <a:r>
              <a:rPr lang="fr-FR" sz="1800" b="1" i="1" u="none" strike="noStrike" cap="none">
                <a:solidFill>
                  <a:schemeClr val="dk1"/>
                </a:solidFill>
                <a:latin typeface="Calibri"/>
                <a:ea typeface="Calibri"/>
                <a:cs typeface="Calibri"/>
                <a:sym typeface="Calibri"/>
              </a:rPr>
              <a:t>Au moins </a:t>
            </a:r>
            <a:r>
              <a:rPr lang="fr-FR" sz="1800" b="1" i="0" u="none" strike="noStrike" cap="none">
                <a:solidFill>
                  <a:schemeClr val="dk1"/>
                </a:solidFill>
                <a:latin typeface="Calibri"/>
                <a:ea typeface="Calibri"/>
                <a:cs typeface="Calibri"/>
                <a:sym typeface="Calibri"/>
              </a:rPr>
              <a:t>50% </a:t>
            </a:r>
            <a:r>
              <a:rPr lang="fr-FR" sz="1800" b="0" i="0" u="none" strike="noStrike" cap="none">
                <a:solidFill>
                  <a:schemeClr val="dk1"/>
                </a:solidFill>
                <a:latin typeface="Calibri"/>
                <a:ea typeface="Calibri"/>
                <a:cs typeface="Calibri"/>
                <a:sym typeface="Calibri"/>
              </a:rPr>
              <a:t>des étudiants déclarent un niveau de fatigue </a:t>
            </a:r>
            <a:r>
              <a:rPr lang="fr-FR" sz="1800" b="1" i="1" u="none" strike="noStrike" cap="none">
                <a:solidFill>
                  <a:schemeClr val="dk1"/>
                </a:solidFill>
                <a:latin typeface="Calibri"/>
                <a:ea typeface="Calibri"/>
                <a:cs typeface="Calibri"/>
                <a:sym typeface="Calibri"/>
              </a:rPr>
              <a:t>supérieur ou égal </a:t>
            </a:r>
            <a:r>
              <a:rPr lang="fr-FR" sz="1800" b="0" i="0" u="none" strike="noStrike" cap="none">
                <a:solidFill>
                  <a:schemeClr val="dk1"/>
                </a:solidFill>
                <a:latin typeface="Calibri"/>
                <a:ea typeface="Calibri"/>
                <a:cs typeface="Calibri"/>
                <a:sym typeface="Calibri"/>
              </a:rPr>
              <a:t>à 6. Au moins 50% des étudiants déclare</a:t>
            </a:r>
            <a:r>
              <a:rPr lang="fr-FR" sz="1800">
                <a:solidFill>
                  <a:schemeClr val="dk1"/>
                </a:solidFill>
                <a:latin typeface="Calibri"/>
                <a:ea typeface="Calibri"/>
                <a:cs typeface="Calibri"/>
                <a:sym typeface="Calibri"/>
              </a:rPr>
              <a:t>nt</a:t>
            </a:r>
            <a:r>
              <a:rPr lang="fr-FR" sz="1800" b="0" i="0" u="none" strike="noStrike" cap="none">
                <a:solidFill>
                  <a:schemeClr val="dk1"/>
                </a:solidFill>
                <a:latin typeface="Calibri"/>
                <a:ea typeface="Calibri"/>
                <a:cs typeface="Calibri"/>
                <a:sym typeface="Calibri"/>
              </a:rPr>
              <a:t> un niveau de fatigue </a:t>
            </a:r>
            <a:r>
              <a:rPr lang="fr-FR" sz="1800" b="1" i="1" u="none" strike="noStrike" cap="none">
                <a:solidFill>
                  <a:schemeClr val="dk1"/>
                </a:solidFill>
                <a:latin typeface="Calibri"/>
                <a:ea typeface="Calibri"/>
                <a:cs typeface="Calibri"/>
                <a:sym typeface="Calibri"/>
              </a:rPr>
              <a:t>inférieur ou égal </a:t>
            </a:r>
            <a:r>
              <a:rPr lang="fr-FR" sz="1800" b="0" i="0" u="none" strike="noStrike" cap="none">
                <a:solidFill>
                  <a:schemeClr val="dk1"/>
                </a:solidFill>
                <a:latin typeface="Calibri"/>
                <a:ea typeface="Calibri"/>
                <a:cs typeface="Calibri"/>
                <a:sym typeface="Calibri"/>
              </a:rPr>
              <a:t>à 6</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fr-FR" sz="1800" b="1" i="0" u="none" strike="noStrike" cap="none">
                <a:solidFill>
                  <a:srgbClr val="FF0000"/>
                </a:solidFill>
                <a:latin typeface="Calibri"/>
                <a:ea typeface="Calibri"/>
                <a:cs typeface="Calibri"/>
                <a:sym typeface="Calibri"/>
              </a:rPr>
              <a:t>Attention: Au moins 50%, </a:t>
            </a:r>
            <a:r>
              <a:rPr lang="fr-FR" sz="1800" b="0" i="0" u="none" strike="noStrike" cap="none">
                <a:solidFill>
                  <a:schemeClr val="dk1"/>
                </a:solidFill>
                <a:latin typeface="Calibri"/>
                <a:ea typeface="Calibri"/>
                <a:cs typeface="Calibri"/>
                <a:sym typeface="Calibri"/>
              </a:rPr>
              <a:t>car quelle est la médiane de 2, 5, 5, 5, 5  ?</a:t>
            </a:r>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0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2100" b="1" i="0" u="none" strike="noStrike" cap="none">
              <a:solidFill>
                <a:schemeClr val="dk1"/>
              </a:solidFill>
              <a:latin typeface="Calibri"/>
              <a:ea typeface="Calibri"/>
              <a:cs typeface="Calibri"/>
              <a:sym typeface="Calibri"/>
            </a:endParaRPr>
          </a:p>
        </p:txBody>
      </p:sp>
      <p:sp>
        <p:nvSpPr>
          <p:cNvPr id="487" name="Google Shape;487;g329f557f827_0_68"/>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g329f557f827_0_7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36</a:t>
            </a:fld>
            <a:endParaRPr sz="1000">
              <a:solidFill>
                <a:srgbClr val="808080"/>
              </a:solidFill>
              <a:latin typeface="Arial"/>
              <a:ea typeface="Arial"/>
              <a:cs typeface="Arial"/>
              <a:sym typeface="Arial"/>
            </a:endParaRPr>
          </a:p>
        </p:txBody>
      </p:sp>
      <p:sp>
        <p:nvSpPr>
          <p:cNvPr id="493" name="Google Shape;493;g329f557f827_0_7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4" name="Google Shape;494;g329f557f827_0_77"/>
          <p:cNvSpPr txBox="1"/>
          <p:nvPr/>
        </p:nvSpPr>
        <p:spPr>
          <a:xfrm>
            <a:off x="459183" y="753341"/>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2. La médiane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495" name="Google Shape;495;g329f557f827_0_77"/>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496" name="Google Shape;496;g329f557f827_0_77"/>
          <p:cNvSpPr txBox="1"/>
          <p:nvPr/>
        </p:nvSpPr>
        <p:spPr>
          <a:xfrm>
            <a:off x="467649" y="1349839"/>
            <a:ext cx="8481600" cy="45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FR" sz="2100" b="1" i="1" u="none" strike="noStrike" cap="none">
                <a:solidFill>
                  <a:srgbClr val="E69138"/>
                </a:solidFill>
                <a:latin typeface="Calibri"/>
                <a:ea typeface="Calibri"/>
                <a:cs typeface="Calibri"/>
                <a:sym typeface="Calibri"/>
              </a:rPr>
              <a:t>Qu’est-ce qu’une médiane?</a:t>
            </a:r>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fr-FR" sz="2000" b="1" i="0" u="none" strike="noStrike" cap="none">
                <a:solidFill>
                  <a:schemeClr val="dk1"/>
                </a:solidFill>
                <a:latin typeface="Calibri"/>
                <a:ea typeface="Calibri"/>
                <a:cs typeface="Calibri"/>
                <a:sym typeface="Calibri"/>
              </a:rPr>
              <a:t>Définition: Le point central d'une distribution au-dessus et au-dessous duquel il y a un nombre égal de valeurs dans une distribution. </a:t>
            </a:r>
            <a:endParaRPr sz="2000" b="1"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sz="1100" b="1"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a:buChar char="•"/>
            </a:pPr>
            <a:r>
              <a:rPr lang="fr-FR" sz="1800" b="1" i="0" u="sng" strike="noStrike" cap="none">
                <a:solidFill>
                  <a:schemeClr val="dk1"/>
                </a:solidFill>
                <a:latin typeface="Calibri"/>
                <a:ea typeface="Calibri"/>
                <a:cs typeface="Calibri"/>
                <a:sym typeface="Calibri"/>
              </a:rPr>
              <a:t>Cas impair :</a:t>
            </a:r>
            <a:r>
              <a:rPr lang="fr-FR" sz="1800" b="1" i="0" u="none" strike="noStrike" cap="none">
                <a:solidFill>
                  <a:schemeClr val="dk1"/>
                </a:solidFill>
                <a:latin typeface="Calibri"/>
                <a:ea typeface="Calibri"/>
                <a:cs typeface="Calibri"/>
                <a:sym typeface="Calibri"/>
              </a:rPr>
              <a:t> </a:t>
            </a:r>
            <a:r>
              <a:rPr lang="fr-FR" sz="1800" b="0" i="0" u="none" strike="noStrike" cap="none">
                <a:solidFill>
                  <a:schemeClr val="dk1"/>
                </a:solidFill>
                <a:latin typeface="Calibri"/>
                <a:ea typeface="Calibri"/>
                <a:cs typeface="Calibri"/>
                <a:sym typeface="Calibri"/>
              </a:rPr>
              <a:t>Réponses 5 étudiants : 10, 10, 2, 6, 5. </a:t>
            </a:r>
            <a:endParaRPr/>
          </a:p>
          <a:p>
            <a:pPr marL="457200" marR="0" lvl="0" indent="-457200" algn="l" rtl="0">
              <a:lnSpc>
                <a:spcPct val="100000"/>
              </a:lnSpc>
              <a:spcBef>
                <a:spcPts val="0"/>
              </a:spcBef>
              <a:spcAft>
                <a:spcPts val="0"/>
              </a:spcAft>
              <a:buClr>
                <a:srgbClr val="000000"/>
              </a:buClr>
              <a:buSzPts val="1800"/>
              <a:buFont typeface="Arial"/>
              <a:buAutoNum type="arabicPeriod"/>
            </a:pPr>
            <a:r>
              <a:rPr lang="fr-FR" sz="1800" b="1" i="0" u="none" strike="noStrike" cap="none">
                <a:solidFill>
                  <a:srgbClr val="FF0000"/>
                </a:solidFill>
                <a:latin typeface="Calibri"/>
                <a:ea typeface="Calibri"/>
                <a:cs typeface="Calibri"/>
                <a:sym typeface="Calibri"/>
              </a:rPr>
              <a:t>Ordonner les valeurs par ordre croissant </a:t>
            </a:r>
            <a:r>
              <a:rPr lang="fr-FR" sz="1800" b="0" i="0" u="none" strike="noStrike" cap="none">
                <a:solidFill>
                  <a:schemeClr val="dk1"/>
                </a:solidFill>
                <a:latin typeface="Calibri"/>
                <a:ea typeface="Calibri"/>
                <a:cs typeface="Calibri"/>
                <a:sym typeface="Calibri"/>
              </a:rPr>
              <a:t>: 2, 5, 6, 10, 10.</a:t>
            </a:r>
            <a:endParaRPr/>
          </a:p>
          <a:p>
            <a:pPr marL="457200" marR="0" lvl="0" indent="-457200" algn="l" rtl="0">
              <a:lnSpc>
                <a:spcPct val="100000"/>
              </a:lnSpc>
              <a:spcBef>
                <a:spcPts val="0"/>
              </a:spcBef>
              <a:spcAft>
                <a:spcPts val="0"/>
              </a:spcAft>
              <a:buClr>
                <a:srgbClr val="000000"/>
              </a:buClr>
              <a:buSzPts val="1800"/>
              <a:buFont typeface="Arial"/>
              <a:buAutoNum type="arabicPeriod"/>
            </a:pPr>
            <a:r>
              <a:rPr lang="fr-FR" sz="1800" b="0" i="0" u="none" strike="noStrike" cap="none">
                <a:solidFill>
                  <a:schemeClr val="dk1"/>
                </a:solidFill>
                <a:latin typeface="Calibri"/>
                <a:ea typeface="Calibri"/>
                <a:cs typeface="Calibri"/>
                <a:sym typeface="Calibri"/>
              </a:rPr>
              <a:t>Choisir la valeur du milieu: médiane  = 6. </a:t>
            </a:r>
            <a:endParaRPr/>
          </a:p>
          <a:p>
            <a:pPr marL="457200" marR="0" lvl="0" indent="-457200" algn="l" rtl="0">
              <a:lnSpc>
                <a:spcPct val="100000"/>
              </a:lnSpc>
              <a:spcBef>
                <a:spcPts val="0"/>
              </a:spcBef>
              <a:spcAft>
                <a:spcPts val="0"/>
              </a:spcAft>
              <a:buClr>
                <a:srgbClr val="000000"/>
              </a:buClr>
              <a:buSzPts val="1800"/>
              <a:buFont typeface="Arial"/>
              <a:buAutoNum type="arabicPeriod"/>
            </a:pPr>
            <a:r>
              <a:rPr lang="fr-FR" sz="1800" b="0" i="0" u="none" strike="noStrike" cap="none">
                <a:solidFill>
                  <a:schemeClr val="dk1"/>
                </a:solidFill>
                <a:latin typeface="Calibri"/>
                <a:ea typeface="Calibri"/>
                <a:cs typeface="Calibri"/>
                <a:sym typeface="Calibri"/>
              </a:rPr>
              <a:t>Interprétation: </a:t>
            </a:r>
            <a:r>
              <a:rPr lang="fr-FR" sz="1800" b="1" i="1" u="none" strike="noStrike" cap="none">
                <a:solidFill>
                  <a:schemeClr val="dk1"/>
                </a:solidFill>
                <a:latin typeface="Calibri"/>
                <a:ea typeface="Calibri"/>
                <a:cs typeface="Calibri"/>
                <a:sym typeface="Calibri"/>
              </a:rPr>
              <a:t>Au moins </a:t>
            </a:r>
            <a:r>
              <a:rPr lang="fr-FR" sz="1800" b="1" i="0" u="none" strike="noStrike" cap="none">
                <a:solidFill>
                  <a:schemeClr val="dk1"/>
                </a:solidFill>
                <a:latin typeface="Calibri"/>
                <a:ea typeface="Calibri"/>
                <a:cs typeface="Calibri"/>
                <a:sym typeface="Calibri"/>
              </a:rPr>
              <a:t>50% </a:t>
            </a:r>
            <a:r>
              <a:rPr lang="fr-FR" sz="1800" b="0" i="0" u="none" strike="noStrike" cap="none">
                <a:solidFill>
                  <a:schemeClr val="dk1"/>
                </a:solidFill>
                <a:latin typeface="Calibri"/>
                <a:ea typeface="Calibri"/>
                <a:cs typeface="Calibri"/>
                <a:sym typeface="Calibri"/>
              </a:rPr>
              <a:t>des étudiants déclarent un niveau de fatigue </a:t>
            </a:r>
            <a:r>
              <a:rPr lang="fr-FR" sz="1800" b="1" i="1" u="none" strike="noStrike" cap="none">
                <a:solidFill>
                  <a:schemeClr val="dk1"/>
                </a:solidFill>
                <a:latin typeface="Calibri"/>
                <a:ea typeface="Calibri"/>
                <a:cs typeface="Calibri"/>
                <a:sym typeface="Calibri"/>
              </a:rPr>
              <a:t>supérieur ou égal </a:t>
            </a:r>
            <a:r>
              <a:rPr lang="fr-FR" sz="1800" b="0" i="0" u="none" strike="noStrike" cap="none">
                <a:solidFill>
                  <a:schemeClr val="dk1"/>
                </a:solidFill>
                <a:latin typeface="Calibri"/>
                <a:ea typeface="Calibri"/>
                <a:cs typeface="Calibri"/>
                <a:sym typeface="Calibri"/>
              </a:rPr>
              <a:t>à 6. Au moins 50% des étudiants déclare</a:t>
            </a:r>
            <a:r>
              <a:rPr lang="fr-FR" sz="1800">
                <a:solidFill>
                  <a:schemeClr val="dk1"/>
                </a:solidFill>
                <a:latin typeface="Calibri"/>
                <a:ea typeface="Calibri"/>
                <a:cs typeface="Calibri"/>
                <a:sym typeface="Calibri"/>
              </a:rPr>
              <a:t>nt</a:t>
            </a:r>
            <a:r>
              <a:rPr lang="fr-FR" sz="1800" b="0" i="0" u="none" strike="noStrike" cap="none">
                <a:solidFill>
                  <a:schemeClr val="dk1"/>
                </a:solidFill>
                <a:latin typeface="Calibri"/>
                <a:ea typeface="Calibri"/>
                <a:cs typeface="Calibri"/>
                <a:sym typeface="Calibri"/>
              </a:rPr>
              <a:t> un niveau de fatigue </a:t>
            </a:r>
            <a:r>
              <a:rPr lang="fr-FR" sz="1800" b="1" i="1" u="none" strike="noStrike" cap="none">
                <a:solidFill>
                  <a:schemeClr val="dk1"/>
                </a:solidFill>
                <a:latin typeface="Calibri"/>
                <a:ea typeface="Calibri"/>
                <a:cs typeface="Calibri"/>
                <a:sym typeface="Calibri"/>
              </a:rPr>
              <a:t>inférieur ou égal </a:t>
            </a:r>
            <a:r>
              <a:rPr lang="fr-FR" sz="1800" b="0" i="0" u="none" strike="noStrike" cap="none">
                <a:solidFill>
                  <a:schemeClr val="dk1"/>
                </a:solidFill>
                <a:latin typeface="Calibri"/>
                <a:ea typeface="Calibri"/>
                <a:cs typeface="Calibri"/>
                <a:sym typeface="Calibri"/>
              </a:rPr>
              <a:t>à 6</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fr-FR" sz="1800" b="1" i="0" u="none" strike="noStrike" cap="none">
                <a:solidFill>
                  <a:srgbClr val="FF0000"/>
                </a:solidFill>
                <a:latin typeface="Calibri"/>
                <a:ea typeface="Calibri"/>
                <a:cs typeface="Calibri"/>
                <a:sym typeface="Calibri"/>
              </a:rPr>
              <a:t>Attention: Au moins 50%, </a:t>
            </a:r>
            <a:r>
              <a:rPr lang="fr-FR" sz="1800" b="0" i="0" u="none" strike="noStrike" cap="none">
                <a:solidFill>
                  <a:schemeClr val="dk1"/>
                </a:solidFill>
                <a:latin typeface="Calibri"/>
                <a:ea typeface="Calibri"/>
                <a:cs typeface="Calibri"/>
                <a:sym typeface="Calibri"/>
              </a:rPr>
              <a:t>car quelle est la médiane de 2, 5, 5, 5, 5  ?</a:t>
            </a:r>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a:buChar char="•"/>
            </a:pPr>
            <a:r>
              <a:rPr lang="fr-FR" sz="1800" b="1" i="0" u="sng" strike="noStrike" cap="none">
                <a:solidFill>
                  <a:schemeClr val="dk1"/>
                </a:solidFill>
                <a:latin typeface="Calibri"/>
                <a:ea typeface="Calibri"/>
                <a:cs typeface="Calibri"/>
                <a:sym typeface="Calibri"/>
              </a:rPr>
              <a:t>Cas pair :</a:t>
            </a:r>
            <a:r>
              <a:rPr lang="fr-FR" sz="1800" b="0" i="0" u="none" strike="noStrike" cap="none">
                <a:solidFill>
                  <a:schemeClr val="dk1"/>
                </a:solidFill>
                <a:latin typeface="Calibri"/>
                <a:ea typeface="Calibri"/>
                <a:cs typeface="Calibri"/>
                <a:sym typeface="Calibri"/>
              </a:rPr>
              <a:t> Mais que faire si le nombre de valeur est pair ? Notes: 10, 10, 2, 5?</a:t>
            </a:r>
            <a:endParaRPr/>
          </a:p>
          <a:p>
            <a:pPr marL="12700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2100" b="1" i="0" u="none" strike="noStrike" cap="none">
              <a:solidFill>
                <a:schemeClr val="dk1"/>
              </a:solidFill>
              <a:latin typeface="Calibri"/>
              <a:ea typeface="Calibri"/>
              <a:cs typeface="Calibri"/>
              <a:sym typeface="Calibri"/>
            </a:endParaRPr>
          </a:p>
        </p:txBody>
      </p:sp>
      <p:sp>
        <p:nvSpPr>
          <p:cNvPr id="497" name="Google Shape;497;g329f557f827_0_77"/>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g329f557f827_0_8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37</a:t>
            </a:fld>
            <a:endParaRPr sz="1000">
              <a:solidFill>
                <a:srgbClr val="808080"/>
              </a:solidFill>
              <a:latin typeface="Arial"/>
              <a:ea typeface="Arial"/>
              <a:cs typeface="Arial"/>
              <a:sym typeface="Arial"/>
            </a:endParaRPr>
          </a:p>
        </p:txBody>
      </p:sp>
      <p:sp>
        <p:nvSpPr>
          <p:cNvPr id="503" name="Google Shape;503;g329f557f827_0_8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4" name="Google Shape;504;g329f557f827_0_86"/>
          <p:cNvSpPr txBox="1"/>
          <p:nvPr/>
        </p:nvSpPr>
        <p:spPr>
          <a:xfrm>
            <a:off x="459183" y="753341"/>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2. La médiane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505" name="Google Shape;505;g329f557f827_0_86"/>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506" name="Google Shape;506;g329f557f827_0_86"/>
          <p:cNvSpPr txBox="1"/>
          <p:nvPr/>
        </p:nvSpPr>
        <p:spPr>
          <a:xfrm>
            <a:off x="467649" y="1349839"/>
            <a:ext cx="8481600" cy="45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FR" sz="2100" b="1" i="1" u="none" strike="noStrike" cap="none">
                <a:solidFill>
                  <a:srgbClr val="E69138"/>
                </a:solidFill>
                <a:latin typeface="Calibri"/>
                <a:ea typeface="Calibri"/>
                <a:cs typeface="Calibri"/>
                <a:sym typeface="Calibri"/>
              </a:rPr>
              <a:t>Qu’est-ce qu’une médiane?</a:t>
            </a:r>
            <a:endParaRPr/>
          </a:p>
          <a:p>
            <a:pPr marL="0" marR="0" lvl="0" indent="0" algn="l" rtl="0">
              <a:lnSpc>
                <a:spcPct val="100000"/>
              </a:lnSpc>
              <a:spcBef>
                <a:spcPts val="0"/>
              </a:spcBef>
              <a:spcAft>
                <a:spcPts val="0"/>
              </a:spcAft>
              <a:buClr>
                <a:srgbClr val="000000"/>
              </a:buClr>
              <a:buSzPts val="1100"/>
              <a:buFont typeface="Arial"/>
              <a:buNone/>
            </a:pPr>
            <a:endParaRPr sz="1100" b="1" i="0" u="none" strike="noStrike" cap="none">
              <a:solidFill>
                <a:schemeClr val="dk1"/>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fr-FR" sz="2000" b="1" i="0" u="none" strike="noStrike" cap="none">
                <a:solidFill>
                  <a:schemeClr val="dk1"/>
                </a:solidFill>
                <a:latin typeface="Calibri"/>
                <a:ea typeface="Calibri"/>
                <a:cs typeface="Calibri"/>
                <a:sym typeface="Calibri"/>
              </a:rPr>
              <a:t>Définition: Le point central d'une distribution au-dessus et au-dessous duquel il y a un nombre égal de valeurs dans une distribution. </a:t>
            </a:r>
            <a:endParaRPr sz="2000" b="1"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sz="1100" b="1"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a:buChar char="•"/>
            </a:pPr>
            <a:r>
              <a:rPr lang="fr-FR" sz="1800" b="1" i="0" u="sng" strike="noStrike" cap="none">
                <a:solidFill>
                  <a:schemeClr val="dk1"/>
                </a:solidFill>
                <a:latin typeface="Calibri"/>
                <a:ea typeface="Calibri"/>
                <a:cs typeface="Calibri"/>
                <a:sym typeface="Calibri"/>
              </a:rPr>
              <a:t>Cas impair :</a:t>
            </a:r>
            <a:r>
              <a:rPr lang="fr-FR" sz="1800" b="1" i="0" u="none" strike="noStrike" cap="none">
                <a:solidFill>
                  <a:schemeClr val="dk1"/>
                </a:solidFill>
                <a:latin typeface="Calibri"/>
                <a:ea typeface="Calibri"/>
                <a:cs typeface="Calibri"/>
                <a:sym typeface="Calibri"/>
              </a:rPr>
              <a:t> </a:t>
            </a:r>
            <a:r>
              <a:rPr lang="fr-FR" sz="1800" b="0" i="0" u="none" strike="noStrike" cap="none">
                <a:solidFill>
                  <a:schemeClr val="dk1"/>
                </a:solidFill>
                <a:latin typeface="Calibri"/>
                <a:ea typeface="Calibri"/>
                <a:cs typeface="Calibri"/>
                <a:sym typeface="Calibri"/>
              </a:rPr>
              <a:t>Réponses 5 étudiants : 10, 10, 2, 6, 5. </a:t>
            </a:r>
            <a:endParaRPr/>
          </a:p>
          <a:p>
            <a:pPr marL="457200" marR="0" lvl="0" indent="-457200" algn="l" rtl="0">
              <a:lnSpc>
                <a:spcPct val="100000"/>
              </a:lnSpc>
              <a:spcBef>
                <a:spcPts val="0"/>
              </a:spcBef>
              <a:spcAft>
                <a:spcPts val="0"/>
              </a:spcAft>
              <a:buClr>
                <a:srgbClr val="000000"/>
              </a:buClr>
              <a:buSzPts val="1800"/>
              <a:buFont typeface="Arial"/>
              <a:buAutoNum type="arabicPeriod"/>
            </a:pPr>
            <a:r>
              <a:rPr lang="fr-FR" sz="1800" b="1" i="0" u="none" strike="noStrike" cap="none">
                <a:solidFill>
                  <a:srgbClr val="FF0000"/>
                </a:solidFill>
                <a:latin typeface="Calibri"/>
                <a:ea typeface="Calibri"/>
                <a:cs typeface="Calibri"/>
                <a:sym typeface="Calibri"/>
              </a:rPr>
              <a:t>Ordonner les valeurs par ordre croissant </a:t>
            </a:r>
            <a:r>
              <a:rPr lang="fr-FR" sz="1800" b="0" i="0" u="none" strike="noStrike" cap="none">
                <a:solidFill>
                  <a:schemeClr val="dk1"/>
                </a:solidFill>
                <a:latin typeface="Calibri"/>
                <a:ea typeface="Calibri"/>
                <a:cs typeface="Calibri"/>
                <a:sym typeface="Calibri"/>
              </a:rPr>
              <a:t>: 2, 5, 6, 10, 10.</a:t>
            </a:r>
            <a:endParaRPr/>
          </a:p>
          <a:p>
            <a:pPr marL="457200" marR="0" lvl="0" indent="-457200" algn="l" rtl="0">
              <a:lnSpc>
                <a:spcPct val="100000"/>
              </a:lnSpc>
              <a:spcBef>
                <a:spcPts val="0"/>
              </a:spcBef>
              <a:spcAft>
                <a:spcPts val="0"/>
              </a:spcAft>
              <a:buClr>
                <a:srgbClr val="000000"/>
              </a:buClr>
              <a:buSzPts val="1800"/>
              <a:buFont typeface="Arial"/>
              <a:buAutoNum type="arabicPeriod"/>
            </a:pPr>
            <a:r>
              <a:rPr lang="fr-FR" sz="1800" b="0" i="0" u="none" strike="noStrike" cap="none">
                <a:solidFill>
                  <a:schemeClr val="dk1"/>
                </a:solidFill>
                <a:latin typeface="Calibri"/>
                <a:ea typeface="Calibri"/>
                <a:cs typeface="Calibri"/>
                <a:sym typeface="Calibri"/>
              </a:rPr>
              <a:t>Choisir la valeur du milieu: médiane  = 6. </a:t>
            </a:r>
            <a:endParaRPr/>
          </a:p>
          <a:p>
            <a:pPr marL="457200" marR="0" lvl="0" indent="-457200" algn="l" rtl="0">
              <a:lnSpc>
                <a:spcPct val="100000"/>
              </a:lnSpc>
              <a:spcBef>
                <a:spcPts val="0"/>
              </a:spcBef>
              <a:spcAft>
                <a:spcPts val="0"/>
              </a:spcAft>
              <a:buClr>
                <a:srgbClr val="000000"/>
              </a:buClr>
              <a:buSzPts val="1800"/>
              <a:buFont typeface="Arial"/>
              <a:buAutoNum type="arabicPeriod"/>
            </a:pPr>
            <a:r>
              <a:rPr lang="fr-FR" sz="1800" b="0" i="0" u="none" strike="noStrike" cap="none">
                <a:solidFill>
                  <a:schemeClr val="dk1"/>
                </a:solidFill>
                <a:latin typeface="Calibri"/>
                <a:ea typeface="Calibri"/>
                <a:cs typeface="Calibri"/>
                <a:sym typeface="Calibri"/>
              </a:rPr>
              <a:t>Interprétation: </a:t>
            </a:r>
            <a:r>
              <a:rPr lang="fr-FR" sz="1800" b="1" i="1" u="none" strike="noStrike" cap="none">
                <a:solidFill>
                  <a:schemeClr val="dk1"/>
                </a:solidFill>
                <a:latin typeface="Calibri"/>
                <a:ea typeface="Calibri"/>
                <a:cs typeface="Calibri"/>
                <a:sym typeface="Calibri"/>
              </a:rPr>
              <a:t>Au moins </a:t>
            </a:r>
            <a:r>
              <a:rPr lang="fr-FR" sz="1800" b="1" i="0" u="none" strike="noStrike" cap="none">
                <a:solidFill>
                  <a:schemeClr val="dk1"/>
                </a:solidFill>
                <a:latin typeface="Calibri"/>
                <a:ea typeface="Calibri"/>
                <a:cs typeface="Calibri"/>
                <a:sym typeface="Calibri"/>
              </a:rPr>
              <a:t>50% </a:t>
            </a:r>
            <a:r>
              <a:rPr lang="fr-FR" sz="1800" b="0" i="0" u="none" strike="noStrike" cap="none">
                <a:solidFill>
                  <a:schemeClr val="dk1"/>
                </a:solidFill>
                <a:latin typeface="Calibri"/>
                <a:ea typeface="Calibri"/>
                <a:cs typeface="Calibri"/>
                <a:sym typeface="Calibri"/>
              </a:rPr>
              <a:t>des étudiants déclarent un niveau de fatigue </a:t>
            </a:r>
            <a:r>
              <a:rPr lang="fr-FR" sz="1800" b="1" i="1" u="none" strike="noStrike" cap="none">
                <a:solidFill>
                  <a:schemeClr val="dk1"/>
                </a:solidFill>
                <a:latin typeface="Calibri"/>
                <a:ea typeface="Calibri"/>
                <a:cs typeface="Calibri"/>
                <a:sym typeface="Calibri"/>
              </a:rPr>
              <a:t>supérieur ou égal </a:t>
            </a:r>
            <a:r>
              <a:rPr lang="fr-FR" sz="1800" b="0" i="0" u="none" strike="noStrike" cap="none">
                <a:solidFill>
                  <a:schemeClr val="dk1"/>
                </a:solidFill>
                <a:latin typeface="Calibri"/>
                <a:ea typeface="Calibri"/>
                <a:cs typeface="Calibri"/>
                <a:sym typeface="Calibri"/>
              </a:rPr>
              <a:t>à 6. Au moins 50% des étudiants déclare</a:t>
            </a:r>
            <a:r>
              <a:rPr lang="fr-FR" sz="1800">
                <a:solidFill>
                  <a:schemeClr val="dk1"/>
                </a:solidFill>
                <a:latin typeface="Calibri"/>
                <a:ea typeface="Calibri"/>
                <a:cs typeface="Calibri"/>
                <a:sym typeface="Calibri"/>
              </a:rPr>
              <a:t>nt</a:t>
            </a:r>
            <a:r>
              <a:rPr lang="fr-FR" sz="1800" b="0" i="0" u="none" strike="noStrike" cap="none">
                <a:solidFill>
                  <a:schemeClr val="dk1"/>
                </a:solidFill>
                <a:latin typeface="Calibri"/>
                <a:ea typeface="Calibri"/>
                <a:cs typeface="Calibri"/>
                <a:sym typeface="Calibri"/>
              </a:rPr>
              <a:t> un niveau de fatigue </a:t>
            </a:r>
            <a:r>
              <a:rPr lang="fr-FR" sz="1800" b="1" i="1" u="none" strike="noStrike" cap="none">
                <a:solidFill>
                  <a:schemeClr val="dk1"/>
                </a:solidFill>
                <a:latin typeface="Calibri"/>
                <a:ea typeface="Calibri"/>
                <a:cs typeface="Calibri"/>
                <a:sym typeface="Calibri"/>
              </a:rPr>
              <a:t>inférieur ou égal </a:t>
            </a:r>
            <a:r>
              <a:rPr lang="fr-FR" sz="1800" b="0" i="0" u="none" strike="noStrike" cap="none">
                <a:solidFill>
                  <a:schemeClr val="dk1"/>
                </a:solidFill>
                <a:latin typeface="Calibri"/>
                <a:ea typeface="Calibri"/>
                <a:cs typeface="Calibri"/>
                <a:sym typeface="Calibri"/>
              </a:rPr>
              <a:t>à 6</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fr-FR" sz="1800" b="1" i="0" u="none" strike="noStrike" cap="none">
                <a:solidFill>
                  <a:srgbClr val="FF0000"/>
                </a:solidFill>
                <a:latin typeface="Calibri"/>
                <a:ea typeface="Calibri"/>
                <a:cs typeface="Calibri"/>
                <a:sym typeface="Calibri"/>
              </a:rPr>
              <a:t>Attention: Au moins 50%, </a:t>
            </a:r>
            <a:r>
              <a:rPr lang="fr-FR" sz="1800" b="0" i="0" u="none" strike="noStrike" cap="none">
                <a:solidFill>
                  <a:schemeClr val="dk1"/>
                </a:solidFill>
                <a:latin typeface="Calibri"/>
                <a:ea typeface="Calibri"/>
                <a:cs typeface="Calibri"/>
                <a:sym typeface="Calibri"/>
              </a:rPr>
              <a:t>car quelle est la médiane de 2, 5, 5, 5, 5  ?</a:t>
            </a:r>
            <a:endParaRPr/>
          </a:p>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a:buChar char="•"/>
            </a:pPr>
            <a:r>
              <a:rPr lang="fr-FR" sz="1800" b="1" i="0" u="sng" strike="noStrike" cap="none">
                <a:solidFill>
                  <a:schemeClr val="dk1"/>
                </a:solidFill>
                <a:latin typeface="Calibri"/>
                <a:ea typeface="Calibri"/>
                <a:cs typeface="Calibri"/>
                <a:sym typeface="Calibri"/>
              </a:rPr>
              <a:t>Cas pair :</a:t>
            </a:r>
            <a:r>
              <a:rPr lang="fr-FR" sz="1800" b="0" i="0" u="none" strike="noStrike" cap="none">
                <a:solidFill>
                  <a:schemeClr val="dk1"/>
                </a:solidFill>
                <a:latin typeface="Calibri"/>
                <a:ea typeface="Calibri"/>
                <a:cs typeface="Calibri"/>
                <a:sym typeface="Calibri"/>
              </a:rPr>
              <a:t> Mais que faire si le nombre de valeur est pair ? Notes: 10, 10, 2, 5?</a:t>
            </a:r>
            <a:endParaRPr/>
          </a:p>
          <a:p>
            <a:pPr marL="457200" marR="0" lvl="0" indent="-457200" algn="l" rtl="0">
              <a:lnSpc>
                <a:spcPct val="100000"/>
              </a:lnSpc>
              <a:spcBef>
                <a:spcPts val="0"/>
              </a:spcBef>
              <a:spcAft>
                <a:spcPts val="0"/>
              </a:spcAft>
              <a:buClr>
                <a:srgbClr val="000000"/>
              </a:buClr>
              <a:buSzPts val="1800"/>
              <a:buFont typeface="Arial"/>
              <a:buAutoNum type="arabicPeriod"/>
            </a:pPr>
            <a:r>
              <a:rPr lang="fr-FR" sz="1800" b="0" i="0" u="none" strike="noStrike" cap="none">
                <a:solidFill>
                  <a:schemeClr val="dk1"/>
                </a:solidFill>
                <a:latin typeface="Calibri"/>
                <a:ea typeface="Calibri"/>
                <a:cs typeface="Calibri"/>
                <a:sym typeface="Calibri"/>
              </a:rPr>
              <a:t>Ordonner les valeurs par ordre croissant: 2, 5, 10, 10.</a:t>
            </a:r>
            <a:endParaRPr/>
          </a:p>
          <a:p>
            <a:pPr marL="457200" marR="0" lvl="0" indent="-457200" algn="l" rtl="0">
              <a:lnSpc>
                <a:spcPct val="100000"/>
              </a:lnSpc>
              <a:spcBef>
                <a:spcPts val="0"/>
              </a:spcBef>
              <a:spcAft>
                <a:spcPts val="0"/>
              </a:spcAft>
              <a:buClr>
                <a:srgbClr val="000000"/>
              </a:buClr>
              <a:buSzPts val="1800"/>
              <a:buFont typeface="Arial"/>
              <a:buAutoNum type="arabicPeriod"/>
            </a:pPr>
            <a:r>
              <a:rPr lang="fr-FR" sz="1800" b="0" i="0" u="none" strike="noStrike" cap="none">
                <a:solidFill>
                  <a:schemeClr val="dk1"/>
                </a:solidFill>
                <a:latin typeface="Calibri"/>
                <a:ea typeface="Calibri"/>
                <a:cs typeface="Calibri"/>
                <a:sym typeface="Calibri"/>
              </a:rPr>
              <a:t>Séparer la suite en deux suites de longueur égale: 2, 5 et 10, 10</a:t>
            </a:r>
            <a:endParaRPr/>
          </a:p>
          <a:p>
            <a:pPr marL="457200" marR="0" lvl="0" indent="-457200" algn="l" rtl="0">
              <a:lnSpc>
                <a:spcPct val="100000"/>
              </a:lnSpc>
              <a:spcBef>
                <a:spcPts val="0"/>
              </a:spcBef>
              <a:spcAft>
                <a:spcPts val="0"/>
              </a:spcAft>
              <a:buClr>
                <a:srgbClr val="000000"/>
              </a:buClr>
              <a:buSzPts val="1800"/>
              <a:buFont typeface="Arial"/>
              <a:buAutoNum type="arabicPeriod"/>
            </a:pPr>
            <a:r>
              <a:rPr lang="fr-FR" sz="1800" b="0" i="0" u="none" strike="noStrike" cap="none">
                <a:solidFill>
                  <a:schemeClr val="dk1"/>
                </a:solidFill>
                <a:latin typeface="Calibri"/>
                <a:ea typeface="Calibri"/>
                <a:cs typeface="Calibri"/>
                <a:sym typeface="Calibri"/>
              </a:rPr>
              <a:t>Prendre la moyenne entre les deux valeurs du milieu: (5+</a:t>
            </a:r>
            <a:r>
              <a:rPr lang="fr-FR" sz="1800">
                <a:solidFill>
                  <a:schemeClr val="dk1"/>
                </a:solidFill>
                <a:latin typeface="Calibri"/>
                <a:ea typeface="Calibri"/>
                <a:cs typeface="Calibri"/>
                <a:sym typeface="Calibri"/>
              </a:rPr>
              <a:t>10</a:t>
            </a:r>
            <a:r>
              <a:rPr lang="fr-FR" sz="1800" b="0" i="0" u="none" strike="noStrike" cap="none">
                <a:solidFill>
                  <a:schemeClr val="dk1"/>
                </a:solidFill>
                <a:latin typeface="Calibri"/>
                <a:ea typeface="Calibri"/>
                <a:cs typeface="Calibri"/>
                <a:sym typeface="Calibri"/>
              </a:rPr>
              <a:t>)/2 = 7.5</a:t>
            </a:r>
            <a:endParaRPr/>
          </a:p>
          <a:p>
            <a:pPr marL="0" marR="0" lvl="0" indent="0" algn="l" rtl="0">
              <a:lnSpc>
                <a:spcPct val="100000"/>
              </a:lnSpc>
              <a:spcBef>
                <a:spcPts val="0"/>
              </a:spcBef>
              <a:spcAft>
                <a:spcPts val="0"/>
              </a:spcAft>
              <a:buNone/>
            </a:pPr>
            <a:r>
              <a:rPr lang="fr-FR" sz="1800" b="0" i="0" u="none" strike="noStrike" cap="none">
                <a:solidFill>
                  <a:schemeClr val="dk1"/>
                </a:solidFill>
                <a:latin typeface="Calibri"/>
                <a:ea typeface="Calibri"/>
                <a:cs typeface="Calibri"/>
                <a:sym typeface="Calibri"/>
              </a:rPr>
              <a:t>Interprétation: </a:t>
            </a:r>
            <a:r>
              <a:rPr lang="fr-FR" sz="1800" b="1" i="1" u="none" strike="noStrike" cap="none">
                <a:solidFill>
                  <a:schemeClr val="dk1"/>
                </a:solidFill>
                <a:latin typeface="Calibri"/>
                <a:ea typeface="Calibri"/>
                <a:cs typeface="Calibri"/>
                <a:sym typeface="Calibri"/>
              </a:rPr>
              <a:t>Au moins </a:t>
            </a:r>
            <a:r>
              <a:rPr lang="fr-FR" sz="1800" b="1" i="0" u="none" strike="noStrike" cap="none">
                <a:solidFill>
                  <a:schemeClr val="dk1"/>
                </a:solidFill>
                <a:latin typeface="Calibri"/>
                <a:ea typeface="Calibri"/>
                <a:cs typeface="Calibri"/>
                <a:sym typeface="Calibri"/>
              </a:rPr>
              <a:t>50% </a:t>
            </a:r>
            <a:r>
              <a:rPr lang="fr-FR" sz="1800" b="0" i="0" u="none" strike="noStrike" cap="none">
                <a:solidFill>
                  <a:schemeClr val="dk1"/>
                </a:solidFill>
                <a:latin typeface="Calibri"/>
                <a:ea typeface="Calibri"/>
                <a:cs typeface="Calibri"/>
                <a:sym typeface="Calibri"/>
              </a:rPr>
              <a:t>des étudiants déclare un niveau de fatigue </a:t>
            </a:r>
            <a:r>
              <a:rPr lang="fr-FR" sz="1800" b="1" i="1" u="none" strike="noStrike" cap="none">
                <a:solidFill>
                  <a:schemeClr val="dk1"/>
                </a:solidFill>
                <a:latin typeface="Calibri"/>
                <a:ea typeface="Calibri"/>
                <a:cs typeface="Calibri"/>
                <a:sym typeface="Calibri"/>
              </a:rPr>
              <a:t>supérieur ou égal </a:t>
            </a:r>
            <a:r>
              <a:rPr lang="fr-FR" sz="1800" b="0" i="0" u="none" strike="noStrike" cap="none">
                <a:solidFill>
                  <a:schemeClr val="dk1"/>
                </a:solidFill>
                <a:latin typeface="Calibri"/>
                <a:ea typeface="Calibri"/>
                <a:cs typeface="Calibri"/>
                <a:sym typeface="Calibri"/>
              </a:rPr>
              <a:t>à 7.5. </a:t>
            </a:r>
            <a:endParaRPr/>
          </a:p>
          <a:p>
            <a:pPr marL="0" marR="0" lvl="0" indent="0" algn="l" rtl="0">
              <a:lnSpc>
                <a:spcPct val="100000"/>
              </a:lnSpc>
              <a:spcBef>
                <a:spcPts val="0"/>
              </a:spcBef>
              <a:spcAft>
                <a:spcPts val="0"/>
              </a:spcAft>
              <a:buNone/>
            </a:pPr>
            <a:endParaRPr sz="20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2100" b="1" i="0" u="none" strike="noStrike" cap="none">
              <a:solidFill>
                <a:schemeClr val="dk1"/>
              </a:solidFill>
              <a:latin typeface="Calibri"/>
              <a:ea typeface="Calibri"/>
              <a:cs typeface="Calibri"/>
              <a:sym typeface="Calibri"/>
            </a:endParaRPr>
          </a:p>
        </p:txBody>
      </p:sp>
      <p:sp>
        <p:nvSpPr>
          <p:cNvPr id="507" name="Google Shape;507;g329f557f827_0_86"/>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g2aedff8624f_0_16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38</a:t>
            </a:fld>
            <a:endParaRPr sz="1000">
              <a:solidFill>
                <a:srgbClr val="808080"/>
              </a:solidFill>
              <a:latin typeface="Arial"/>
              <a:ea typeface="Arial"/>
              <a:cs typeface="Arial"/>
              <a:sym typeface="Arial"/>
            </a:endParaRPr>
          </a:p>
        </p:txBody>
      </p:sp>
      <p:sp>
        <p:nvSpPr>
          <p:cNvPr id="513" name="Google Shape;513;g2aedff8624f_0_16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4" name="Google Shape;514;g2aedff8624f_0_161"/>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La médiane - exemple avec R</a:t>
            </a:r>
            <a:endParaRPr sz="3200" b="1" i="0" u="none" strike="noStrike" cap="none">
              <a:solidFill>
                <a:srgbClr val="2E5D5A"/>
              </a:solidFill>
              <a:latin typeface="Calibri"/>
              <a:ea typeface="Calibri"/>
              <a:cs typeface="Calibri"/>
              <a:sym typeface="Calibri"/>
            </a:endParaRPr>
          </a:p>
        </p:txBody>
      </p:sp>
      <p:sp>
        <p:nvSpPr>
          <p:cNvPr id="515" name="Google Shape;515;g2aedff8624f_0_161"/>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516" name="Google Shape;516;g2aedff8624f_0_161"/>
          <p:cNvSpPr txBox="1"/>
          <p:nvPr/>
        </p:nvSpPr>
        <p:spPr>
          <a:xfrm>
            <a:off x="467650" y="1754575"/>
            <a:ext cx="7898400" cy="19692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000000"/>
              </a:buClr>
              <a:buSzPts val="3200"/>
              <a:buFont typeface="Arial"/>
              <a:buChar char="•"/>
            </a:pPr>
            <a:r>
              <a:rPr lang="fr-FR" sz="2000" b="0" i="0" u="none" strike="noStrike" cap="none" dirty="0">
                <a:solidFill>
                  <a:schemeClr val="dk1"/>
                </a:solidFill>
                <a:latin typeface="Calibri"/>
                <a:ea typeface="Calibri"/>
                <a:cs typeface="Calibri"/>
                <a:sym typeface="Calibri"/>
              </a:rPr>
              <a:t>Pour calculer la médiane sur R, il faut écrire : </a:t>
            </a:r>
            <a:endParaRPr sz="20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r>
              <a:rPr lang="fr-FR" sz="2000" b="0" i="1" u="none" strike="noStrike" cap="none" dirty="0" err="1">
                <a:solidFill>
                  <a:schemeClr val="dk1"/>
                </a:solidFill>
                <a:latin typeface="Calibri"/>
                <a:ea typeface="Calibri"/>
                <a:cs typeface="Calibri"/>
                <a:sym typeface="Calibri"/>
              </a:rPr>
              <a:t>median</a:t>
            </a:r>
            <a:r>
              <a:rPr lang="fr-FR" sz="2000" b="0" i="1" u="none" strike="noStrike" cap="none" dirty="0">
                <a:solidFill>
                  <a:schemeClr val="dk1"/>
                </a:solidFill>
                <a:latin typeface="Calibri"/>
                <a:ea typeface="Calibri"/>
                <a:cs typeface="Calibri"/>
                <a:sym typeface="Calibri"/>
              </a:rPr>
              <a:t>(</a:t>
            </a:r>
            <a:r>
              <a:rPr lang="fr-FR" sz="2000" i="1" dirty="0" err="1">
                <a:solidFill>
                  <a:schemeClr val="dk1"/>
                </a:solidFill>
                <a:latin typeface="Calibri"/>
                <a:ea typeface="Calibri"/>
                <a:cs typeface="Calibri"/>
                <a:sym typeface="Calibri"/>
              </a:rPr>
              <a:t>etupol</a:t>
            </a:r>
            <a:r>
              <a:rPr lang="fr-FR" sz="2000" b="0" i="1" u="none" strike="noStrike" cap="none" dirty="0" err="1">
                <a:solidFill>
                  <a:schemeClr val="dk1"/>
                </a:solidFill>
                <a:latin typeface="Calibri"/>
                <a:ea typeface="Calibri"/>
                <a:cs typeface="Calibri"/>
                <a:sym typeface="Calibri"/>
              </a:rPr>
              <a:t>$echelle</a:t>
            </a:r>
            <a:r>
              <a:rPr lang="fr-FR" sz="2000" b="0" i="1" u="none" strike="noStrike" cap="none" dirty="0">
                <a:solidFill>
                  <a:schemeClr val="dk1"/>
                </a:solidFill>
                <a:latin typeface="Calibri"/>
                <a:ea typeface="Calibri"/>
                <a:cs typeface="Calibri"/>
                <a:sym typeface="Calibri"/>
              </a:rPr>
              <a:t>, </a:t>
            </a:r>
            <a:r>
              <a:rPr lang="fr-FR" sz="2000" b="0" i="1" u="none" strike="noStrike" cap="none" dirty="0" err="1">
                <a:solidFill>
                  <a:schemeClr val="dk1"/>
                </a:solidFill>
                <a:latin typeface="Calibri"/>
                <a:ea typeface="Calibri"/>
                <a:cs typeface="Calibri"/>
                <a:sym typeface="Calibri"/>
              </a:rPr>
              <a:t>na.rm</a:t>
            </a:r>
            <a:r>
              <a:rPr lang="fr-FR" sz="2000" b="0" i="1" u="none" strike="noStrike" cap="none" dirty="0">
                <a:solidFill>
                  <a:schemeClr val="dk1"/>
                </a:solidFill>
                <a:latin typeface="Calibri"/>
                <a:ea typeface="Calibri"/>
                <a:cs typeface="Calibri"/>
                <a:sym typeface="Calibri"/>
              </a:rPr>
              <a:t> = </a:t>
            </a:r>
            <a:r>
              <a:rPr lang="fr-FR" sz="2000" b="0" i="1" u="none" strike="noStrike" cap="none" dirty="0" err="1">
                <a:solidFill>
                  <a:schemeClr val="dk1"/>
                </a:solidFill>
                <a:latin typeface="Calibri"/>
                <a:ea typeface="Calibri"/>
                <a:cs typeface="Calibri"/>
                <a:sym typeface="Calibri"/>
              </a:rPr>
              <a:t>T</a:t>
            </a:r>
            <a:r>
              <a:rPr lang="fr-FR" sz="2000" b="0" i="1" u="none" strike="noStrike" cap="none" dirty="0">
                <a:solidFill>
                  <a:schemeClr val="dk1"/>
                </a:solidFill>
                <a:latin typeface="Calibri"/>
                <a:ea typeface="Calibri"/>
                <a:cs typeface="Calibri"/>
                <a:sym typeface="Calibri"/>
              </a:rPr>
              <a:t>)</a:t>
            </a:r>
            <a:endParaRPr sz="2000" b="1" i="1" u="none" strike="noStrike" cap="none" dirty="0">
              <a:solidFill>
                <a:srgbClr val="000000"/>
              </a:solidFill>
              <a:latin typeface="Calibri"/>
              <a:ea typeface="Calibri"/>
              <a:cs typeface="Calibri"/>
              <a:sym typeface="Calibri"/>
            </a:endParaRPr>
          </a:p>
          <a:p>
            <a:pPr marL="438150" marR="0" lvl="1" indent="-342900" algn="l" rtl="0">
              <a:lnSpc>
                <a:spcPct val="100000"/>
              </a:lnSpc>
              <a:spcBef>
                <a:spcPts val="0"/>
              </a:spcBef>
              <a:spcAft>
                <a:spcPts val="0"/>
              </a:spcAft>
              <a:buClr>
                <a:schemeClr val="dk1"/>
              </a:buClr>
              <a:buSzPts val="2100"/>
              <a:buFont typeface="Arial"/>
              <a:buChar char="-"/>
            </a:pPr>
            <a:r>
              <a:rPr lang="fr-FR" sz="2000" b="0" i="0" u="none" strike="noStrike" cap="none" dirty="0">
                <a:solidFill>
                  <a:srgbClr val="000000"/>
                </a:solidFill>
                <a:latin typeface="Calibri"/>
                <a:ea typeface="Calibri"/>
                <a:cs typeface="Calibri"/>
                <a:sym typeface="Calibri"/>
              </a:rPr>
              <a:t>Avec encore  </a:t>
            </a:r>
            <a:r>
              <a:rPr lang="fr-FR" sz="2000" b="1" i="1" u="none" strike="noStrike" cap="none" dirty="0">
                <a:solidFill>
                  <a:srgbClr val="000000"/>
                </a:solidFill>
                <a:latin typeface="Calibri"/>
                <a:ea typeface="Calibri"/>
                <a:cs typeface="Calibri"/>
                <a:sym typeface="Calibri"/>
              </a:rPr>
              <a:t>d</a:t>
            </a:r>
            <a:r>
              <a:rPr lang="fr-FR" sz="2000" b="0" i="0" u="none" strike="noStrike" cap="none" dirty="0">
                <a:solidFill>
                  <a:srgbClr val="000000"/>
                </a:solidFill>
                <a:latin typeface="Calibri"/>
                <a:ea typeface="Calibri"/>
                <a:cs typeface="Calibri"/>
                <a:sym typeface="Calibri"/>
              </a:rPr>
              <a:t> la base de donnée</a:t>
            </a:r>
            <a:endParaRPr dirty="0"/>
          </a:p>
          <a:p>
            <a:pPr marL="438150" marR="0" lvl="1" indent="-342900" algn="l" rtl="0">
              <a:lnSpc>
                <a:spcPct val="100000"/>
              </a:lnSpc>
              <a:spcBef>
                <a:spcPts val="0"/>
              </a:spcBef>
              <a:spcAft>
                <a:spcPts val="0"/>
              </a:spcAft>
              <a:buClr>
                <a:schemeClr val="dk1"/>
              </a:buClr>
              <a:buSzPts val="2100"/>
              <a:buFont typeface="Arial"/>
              <a:buChar char="-"/>
            </a:pPr>
            <a:r>
              <a:rPr lang="fr-FR" sz="2000" b="1" i="1" u="none" strike="noStrike" cap="none" dirty="0" err="1">
                <a:solidFill>
                  <a:srgbClr val="000000"/>
                </a:solidFill>
                <a:latin typeface="Calibri"/>
                <a:ea typeface="Calibri"/>
                <a:cs typeface="Calibri"/>
                <a:sym typeface="Calibri"/>
              </a:rPr>
              <a:t>echelle</a:t>
            </a:r>
            <a:r>
              <a:rPr lang="fr-FR" sz="2000" b="0" i="0" u="none" strike="noStrike" cap="none" dirty="0">
                <a:solidFill>
                  <a:srgbClr val="000000"/>
                </a:solidFill>
                <a:latin typeface="Calibri"/>
                <a:ea typeface="Calibri"/>
                <a:cs typeface="Calibri"/>
                <a:sym typeface="Calibri"/>
              </a:rPr>
              <a:t> la variable</a:t>
            </a:r>
            <a:endParaRPr dirty="0"/>
          </a:p>
          <a:p>
            <a:pPr marL="0" marR="0" lvl="0" indent="0" algn="l" rtl="0">
              <a:lnSpc>
                <a:spcPct val="100000"/>
              </a:lnSpc>
              <a:spcBef>
                <a:spcPts val="0"/>
              </a:spcBef>
              <a:spcAft>
                <a:spcPts val="0"/>
              </a:spcAft>
              <a:buClr>
                <a:srgbClr val="000000"/>
              </a:buClr>
              <a:buSzPts val="3200"/>
              <a:buFont typeface="Arial"/>
              <a:buNone/>
            </a:pPr>
            <a:endParaRPr sz="20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fr-FR" sz="2000" b="0" i="0" u="none" strike="noStrike" cap="none" dirty="0">
                <a:solidFill>
                  <a:schemeClr val="dk1"/>
                </a:solidFill>
                <a:latin typeface="Calibri"/>
                <a:ea typeface="Calibri"/>
                <a:cs typeface="Calibri"/>
                <a:sym typeface="Calibri"/>
              </a:rPr>
              <a:t>Le résultat est de 2, qu’est-ce que cela signifie ?</a:t>
            </a:r>
            <a:endParaRPr dirty="0"/>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Clr>
                <a:srgbClr val="000000"/>
              </a:buClr>
              <a:buSzPts val="3200"/>
              <a:buFont typeface="Arial"/>
              <a:buNone/>
            </a:pP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chemeClr val="dk1"/>
              </a:solidFill>
              <a:latin typeface="Calibri"/>
              <a:ea typeface="Calibri"/>
              <a:cs typeface="Calibri"/>
              <a:sym typeface="Calibri"/>
            </a:endParaRPr>
          </a:p>
        </p:txBody>
      </p:sp>
      <p:sp>
        <p:nvSpPr>
          <p:cNvPr id="517" name="Google Shape;517;g2aedff8624f_0_161"/>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4/16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329f557f827_0_10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39</a:t>
            </a:fld>
            <a:endParaRPr sz="1000">
              <a:solidFill>
                <a:srgbClr val="808080"/>
              </a:solidFill>
              <a:latin typeface="Arial"/>
              <a:ea typeface="Arial"/>
              <a:cs typeface="Arial"/>
              <a:sym typeface="Arial"/>
            </a:endParaRPr>
          </a:p>
        </p:txBody>
      </p:sp>
      <p:sp>
        <p:nvSpPr>
          <p:cNvPr id="523" name="Google Shape;523;g329f557f827_0_104"/>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4" name="Google Shape;524;g329f557f827_0_104"/>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La médiane - exemple avec R</a:t>
            </a:r>
            <a:endParaRPr sz="3200" b="1" i="0" u="none" strike="noStrike" cap="none">
              <a:solidFill>
                <a:srgbClr val="2E5D5A"/>
              </a:solidFill>
              <a:latin typeface="Calibri"/>
              <a:ea typeface="Calibri"/>
              <a:cs typeface="Calibri"/>
              <a:sym typeface="Calibri"/>
            </a:endParaRPr>
          </a:p>
        </p:txBody>
      </p:sp>
      <p:sp>
        <p:nvSpPr>
          <p:cNvPr id="525" name="Google Shape;525;g329f557f827_0_104"/>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526" name="Google Shape;526;g329f557f827_0_104"/>
          <p:cNvSpPr txBox="1"/>
          <p:nvPr/>
        </p:nvSpPr>
        <p:spPr>
          <a:xfrm>
            <a:off x="467650" y="1754575"/>
            <a:ext cx="7898400" cy="1969200"/>
          </a:xfrm>
          <a:prstGeom prst="rect">
            <a:avLst/>
          </a:prstGeom>
          <a:noFill/>
          <a:ln>
            <a:noFill/>
          </a:ln>
        </p:spPr>
        <p:txBody>
          <a:bodyPr spcFirstLastPara="1" wrap="square" lIns="91425" tIns="91425" rIns="91425" bIns="91425" anchor="t" anchorCtr="0">
            <a:noAutofit/>
          </a:bodyPr>
          <a:lstStyle/>
          <a:p>
            <a:pPr marL="342900" lvl="0" indent="-342900">
              <a:buSzPts val="3200"/>
              <a:buFont typeface="Arial"/>
              <a:buChar char="•"/>
            </a:pPr>
            <a:r>
              <a:rPr lang="fr-FR" sz="2000" dirty="0">
                <a:solidFill>
                  <a:schemeClr val="dk1"/>
                </a:solidFill>
                <a:latin typeface="Calibri"/>
                <a:ea typeface="Calibri"/>
                <a:cs typeface="Calibri"/>
                <a:sym typeface="Calibri"/>
              </a:rPr>
              <a:t>Pour calculer la médiane sur R, il faut écrire : </a:t>
            </a:r>
          </a:p>
          <a:p>
            <a:pPr lvl="0">
              <a:buSzPts val="3200"/>
            </a:pPr>
            <a:r>
              <a:rPr lang="fr-FR" sz="2000" i="1" dirty="0" err="1">
                <a:solidFill>
                  <a:schemeClr val="dk1"/>
                </a:solidFill>
                <a:latin typeface="Calibri"/>
                <a:ea typeface="Calibri"/>
                <a:cs typeface="Calibri"/>
                <a:sym typeface="Calibri"/>
              </a:rPr>
              <a:t>median</a:t>
            </a:r>
            <a:r>
              <a:rPr lang="fr-FR" sz="2000" i="1" dirty="0">
                <a:solidFill>
                  <a:schemeClr val="dk1"/>
                </a:solidFill>
                <a:latin typeface="Calibri"/>
                <a:ea typeface="Calibri"/>
                <a:cs typeface="Calibri"/>
                <a:sym typeface="Calibri"/>
              </a:rPr>
              <a:t>(</a:t>
            </a:r>
            <a:r>
              <a:rPr lang="fr-FR" sz="2000" i="1" dirty="0" err="1">
                <a:solidFill>
                  <a:schemeClr val="dk1"/>
                </a:solidFill>
                <a:latin typeface="Calibri"/>
                <a:ea typeface="Calibri"/>
                <a:cs typeface="Calibri"/>
                <a:sym typeface="Calibri"/>
              </a:rPr>
              <a:t>etupol$echelle</a:t>
            </a:r>
            <a:r>
              <a:rPr lang="fr-FR" sz="2000" i="1" dirty="0">
                <a:solidFill>
                  <a:schemeClr val="dk1"/>
                </a:solidFill>
                <a:latin typeface="Calibri"/>
                <a:ea typeface="Calibri"/>
                <a:cs typeface="Calibri"/>
                <a:sym typeface="Calibri"/>
              </a:rPr>
              <a:t>, </a:t>
            </a:r>
            <a:r>
              <a:rPr lang="fr-FR" sz="2000" i="1" dirty="0" err="1">
                <a:solidFill>
                  <a:schemeClr val="dk1"/>
                </a:solidFill>
                <a:latin typeface="Calibri"/>
                <a:ea typeface="Calibri"/>
                <a:cs typeface="Calibri"/>
                <a:sym typeface="Calibri"/>
              </a:rPr>
              <a:t>na.rm</a:t>
            </a:r>
            <a:r>
              <a:rPr lang="fr-FR" sz="2000" i="1" dirty="0">
                <a:solidFill>
                  <a:schemeClr val="dk1"/>
                </a:solidFill>
                <a:latin typeface="Calibri"/>
                <a:ea typeface="Calibri"/>
                <a:cs typeface="Calibri"/>
                <a:sym typeface="Calibri"/>
              </a:rPr>
              <a:t> = </a:t>
            </a:r>
            <a:r>
              <a:rPr lang="fr-FR" sz="2000" i="1" dirty="0" err="1">
                <a:solidFill>
                  <a:schemeClr val="dk1"/>
                </a:solidFill>
                <a:latin typeface="Calibri"/>
                <a:ea typeface="Calibri"/>
                <a:cs typeface="Calibri"/>
                <a:sym typeface="Calibri"/>
              </a:rPr>
              <a:t>T</a:t>
            </a:r>
            <a:r>
              <a:rPr lang="fr-FR" sz="2000" i="1" dirty="0">
                <a:solidFill>
                  <a:schemeClr val="dk1"/>
                </a:solidFill>
                <a:latin typeface="Calibri"/>
                <a:ea typeface="Calibri"/>
                <a:cs typeface="Calibri"/>
                <a:sym typeface="Calibri"/>
              </a:rPr>
              <a:t>)</a:t>
            </a:r>
            <a:endParaRPr lang="fr-FR" sz="2000" b="1" i="1" dirty="0">
              <a:latin typeface="Calibri"/>
              <a:ea typeface="Calibri"/>
              <a:cs typeface="Calibri"/>
              <a:sym typeface="Calibri"/>
            </a:endParaRPr>
          </a:p>
          <a:p>
            <a:pPr marL="438150" lvl="1" indent="-342900">
              <a:buClr>
                <a:schemeClr val="dk1"/>
              </a:buClr>
              <a:buSzPts val="2100"/>
              <a:buFont typeface="Arial"/>
              <a:buChar char="-"/>
            </a:pPr>
            <a:r>
              <a:rPr lang="fr-FR" sz="2000" dirty="0">
                <a:latin typeface="Calibri"/>
                <a:ea typeface="Calibri"/>
                <a:cs typeface="Calibri"/>
                <a:sym typeface="Calibri"/>
              </a:rPr>
              <a:t>Avec encore  </a:t>
            </a:r>
            <a:r>
              <a:rPr lang="fr-FR" sz="2000" b="1" i="1" dirty="0">
                <a:latin typeface="Calibri"/>
                <a:ea typeface="Calibri"/>
                <a:cs typeface="Calibri"/>
                <a:sym typeface="Calibri"/>
              </a:rPr>
              <a:t>d</a:t>
            </a:r>
            <a:r>
              <a:rPr lang="fr-FR" sz="2000" dirty="0">
                <a:latin typeface="Calibri"/>
                <a:ea typeface="Calibri"/>
                <a:cs typeface="Calibri"/>
                <a:sym typeface="Calibri"/>
              </a:rPr>
              <a:t> la base de donnée</a:t>
            </a:r>
            <a:endParaRPr lang="fr-FR" dirty="0"/>
          </a:p>
          <a:p>
            <a:pPr marL="438150" lvl="1" indent="-342900">
              <a:buClr>
                <a:schemeClr val="dk1"/>
              </a:buClr>
              <a:buSzPts val="2100"/>
              <a:buFont typeface="Arial"/>
              <a:buChar char="-"/>
            </a:pPr>
            <a:r>
              <a:rPr lang="fr-FR" sz="2000" b="1" i="1" dirty="0" err="1">
                <a:latin typeface="Calibri"/>
                <a:ea typeface="Calibri"/>
                <a:cs typeface="Calibri"/>
                <a:sym typeface="Calibri"/>
              </a:rPr>
              <a:t>echelle</a:t>
            </a:r>
            <a:r>
              <a:rPr lang="fr-FR" sz="2000" dirty="0">
                <a:latin typeface="Calibri"/>
                <a:ea typeface="Calibri"/>
                <a:cs typeface="Calibri"/>
                <a:sym typeface="Calibri"/>
              </a:rPr>
              <a:t> la variable</a:t>
            </a:r>
            <a:endParaRPr lang="fr-FR" dirty="0"/>
          </a:p>
          <a:p>
            <a:pPr lvl="0">
              <a:buSzPts val="3200"/>
            </a:pPr>
            <a:endParaRPr lang="fr-FR" sz="2000" dirty="0">
              <a:solidFill>
                <a:schemeClr val="dk1"/>
              </a:solidFill>
              <a:latin typeface="Calibri"/>
              <a:ea typeface="Calibri"/>
              <a:cs typeface="Calibri"/>
              <a:sym typeface="Calibri"/>
            </a:endParaRPr>
          </a:p>
          <a:p>
            <a:pPr lvl="0"/>
            <a:r>
              <a:rPr lang="fr-FR" sz="2000" dirty="0">
                <a:solidFill>
                  <a:schemeClr val="dk1"/>
                </a:solidFill>
                <a:latin typeface="Calibri"/>
                <a:ea typeface="Calibri"/>
                <a:cs typeface="Calibri"/>
                <a:sym typeface="Calibri"/>
              </a:rPr>
              <a:t>Le résultat est de 2, qu’est-ce que cela signifie ?</a:t>
            </a:r>
            <a:endParaRPr lang="fr-FR" dirty="0"/>
          </a:p>
          <a:p>
            <a:pPr lvl="0"/>
            <a:endParaRPr lang="fr-FR" dirty="0"/>
          </a:p>
          <a:p>
            <a:pPr marL="0" marR="0" lvl="0" indent="0" algn="l" rtl="0">
              <a:lnSpc>
                <a:spcPct val="100000"/>
              </a:lnSpc>
              <a:spcBef>
                <a:spcPts val="0"/>
              </a:spcBef>
              <a:spcAft>
                <a:spcPts val="0"/>
              </a:spcAft>
              <a:buNone/>
            </a:pPr>
            <a:endParaRPr sz="2000" b="0" i="0" u="none" strike="noStrike" cap="none" dirty="0">
              <a:solidFill>
                <a:schemeClr val="dk1"/>
              </a:solidFill>
              <a:latin typeface="Calibri"/>
              <a:ea typeface="Calibri"/>
              <a:cs typeface="Calibri"/>
              <a:sym typeface="Calibri"/>
            </a:endParaRPr>
          </a:p>
          <a:p>
            <a:pPr lvl="0"/>
            <a:r>
              <a:rPr lang="fr-FR" sz="2000" b="0" i="0" u="none" strike="noStrike" cap="none" dirty="0">
                <a:solidFill>
                  <a:schemeClr val="dk1"/>
                </a:solidFill>
                <a:latin typeface="Calibri"/>
                <a:ea typeface="Calibri"/>
                <a:cs typeface="Calibri"/>
                <a:sym typeface="Calibri"/>
              </a:rPr>
              <a:t>Cela signifie qu’au moins 50 % des personnes de votre échantillon ont déclaré </a:t>
            </a:r>
            <a:r>
              <a:rPr lang="fr-FR" sz="2000" dirty="0">
                <a:solidFill>
                  <a:schemeClr val="dk1"/>
                </a:solidFill>
                <a:latin typeface="Calibri"/>
                <a:ea typeface="Calibri"/>
                <a:cs typeface="Calibri"/>
                <a:sym typeface="Calibri"/>
              </a:rPr>
              <a:t>une position politique </a:t>
            </a:r>
            <a:r>
              <a:rPr lang="fr-FR" sz="2000" b="0" i="0" u="none" strike="noStrike" cap="none" dirty="0">
                <a:solidFill>
                  <a:schemeClr val="dk1"/>
                </a:solidFill>
                <a:latin typeface="Calibri"/>
                <a:ea typeface="Calibri"/>
                <a:cs typeface="Calibri"/>
                <a:sym typeface="Calibri"/>
              </a:rPr>
              <a:t>inférieure ou égale à </a:t>
            </a:r>
            <a:r>
              <a:rPr lang="fr-FR" sz="2000" dirty="0">
                <a:solidFill>
                  <a:schemeClr val="dk1"/>
                </a:solidFill>
                <a:latin typeface="Calibri"/>
                <a:ea typeface="Calibri"/>
                <a:cs typeface="Calibri"/>
                <a:sym typeface="Calibri"/>
              </a:rPr>
              <a:t>2</a:t>
            </a:r>
            <a:r>
              <a:rPr lang="fr-FR" sz="2000" b="0" i="0" u="none" strike="noStrike" cap="none" dirty="0">
                <a:solidFill>
                  <a:schemeClr val="dk1"/>
                </a:solidFill>
                <a:latin typeface="Calibri"/>
                <a:ea typeface="Calibri"/>
                <a:cs typeface="Calibri"/>
                <a:sym typeface="Calibri"/>
              </a:rPr>
              <a:t> et qu’au moins 50 % des personnes de votre échantillon ont déclaré </a:t>
            </a:r>
            <a:r>
              <a:rPr lang="fr-FR" sz="2000" dirty="0">
                <a:solidFill>
                  <a:schemeClr val="dk1"/>
                </a:solidFill>
                <a:latin typeface="Calibri"/>
                <a:ea typeface="Calibri"/>
                <a:cs typeface="Calibri"/>
                <a:sym typeface="Calibri"/>
              </a:rPr>
              <a:t>une position politique supérieure </a:t>
            </a:r>
            <a:r>
              <a:rPr lang="fr-FR" sz="2000" b="0" i="0" u="none" strike="noStrike" cap="none" dirty="0">
                <a:solidFill>
                  <a:schemeClr val="dk1"/>
                </a:solidFill>
                <a:latin typeface="Calibri"/>
                <a:ea typeface="Calibri"/>
                <a:cs typeface="Calibri"/>
                <a:sym typeface="Calibri"/>
              </a:rPr>
              <a:t>ou égale à 2.</a:t>
            </a:r>
            <a:endParaRPr dirty="0"/>
          </a:p>
          <a:p>
            <a:pPr marL="0" marR="0" lvl="0" indent="0" algn="l" rtl="0">
              <a:lnSpc>
                <a:spcPct val="100000"/>
              </a:lnSpc>
              <a:spcBef>
                <a:spcPts val="0"/>
              </a:spcBef>
              <a:spcAft>
                <a:spcPts val="0"/>
              </a:spcAft>
              <a:buClr>
                <a:srgbClr val="000000"/>
              </a:buClr>
              <a:buSzPts val="3200"/>
              <a:buFont typeface="Arial"/>
              <a:buNone/>
            </a:pP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dirty="0">
              <a:solidFill>
                <a:schemeClr val="dk1"/>
              </a:solidFill>
              <a:latin typeface="Calibri"/>
              <a:ea typeface="Calibri"/>
              <a:cs typeface="Calibri"/>
              <a:sym typeface="Calibri"/>
            </a:endParaRPr>
          </a:p>
        </p:txBody>
      </p:sp>
      <p:sp>
        <p:nvSpPr>
          <p:cNvPr id="527" name="Google Shape;527;g329f557f827_0_104"/>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4/16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32837e3512d_0_1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4</a:t>
            </a:fld>
            <a:endParaRPr sz="1000">
              <a:solidFill>
                <a:srgbClr val="808080"/>
              </a:solidFill>
              <a:latin typeface="Arial"/>
              <a:ea typeface="Arial"/>
              <a:cs typeface="Arial"/>
              <a:sym typeface="Arial"/>
            </a:endParaRPr>
          </a:p>
        </p:txBody>
      </p:sp>
      <p:sp>
        <p:nvSpPr>
          <p:cNvPr id="101" name="Google Shape;101;g32837e3512d_0_18"/>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 name="Google Shape;102;g32837e3512d_0_18"/>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103" name="Google Shape;103;g32837e3512d_0_18"/>
          <p:cNvSpPr txBox="1"/>
          <p:nvPr/>
        </p:nvSpPr>
        <p:spPr>
          <a:xfrm>
            <a:off x="593225" y="5770375"/>
            <a:ext cx="8219100" cy="846300"/>
          </a:xfrm>
          <a:prstGeom prst="rect">
            <a:avLst/>
          </a:prstGeom>
          <a:noFill/>
          <a:ln>
            <a:noFill/>
          </a:ln>
        </p:spPr>
        <p:txBody>
          <a:bodyPr spcFirstLastPara="1" wrap="square" lIns="91425" tIns="91425" rIns="91425" bIns="91425" anchor="t" anchorCtr="0">
            <a:noAutofit/>
          </a:bodyPr>
          <a:lstStyle/>
          <a:p>
            <a:pPr marL="457200" marR="0" lvl="0" indent="-342900" algn="just" rtl="0">
              <a:lnSpc>
                <a:spcPct val="90000"/>
              </a:lnSpc>
              <a:spcBef>
                <a:spcPts val="0"/>
              </a:spcBef>
              <a:spcAft>
                <a:spcPts val="0"/>
              </a:spcAft>
              <a:buClr>
                <a:schemeClr val="dk1"/>
              </a:buClr>
              <a:buSzPts val="1800"/>
              <a:buFont typeface="Calibri"/>
              <a:buChar char="●"/>
            </a:pPr>
            <a:r>
              <a:rPr lang="fr-FR" sz="1800" b="0" i="0" u="none" strike="noStrike" cap="none">
                <a:solidFill>
                  <a:schemeClr val="dk1"/>
                </a:solidFill>
                <a:latin typeface="Calibri"/>
                <a:ea typeface="Calibri"/>
                <a:cs typeface="Calibri"/>
                <a:sym typeface="Calibri"/>
              </a:rPr>
              <a:t>Des méthodes pour </a:t>
            </a:r>
            <a:r>
              <a:rPr lang="fr-FR" sz="1800" b="1" i="0" u="none" strike="noStrike" cap="none">
                <a:solidFill>
                  <a:srgbClr val="CC0000"/>
                </a:solidFill>
                <a:latin typeface="Calibri"/>
                <a:ea typeface="Calibri"/>
                <a:cs typeface="Calibri"/>
                <a:sym typeface="Calibri"/>
              </a:rPr>
              <a:t>synthétiser l’information</a:t>
            </a:r>
            <a:r>
              <a:rPr lang="fr-FR" sz="1800" b="0" i="0" u="none" strike="noStrike" cap="none">
                <a:solidFill>
                  <a:schemeClr val="dk1"/>
                </a:solidFill>
                <a:latin typeface="Calibri"/>
                <a:ea typeface="Calibri"/>
                <a:cs typeface="Calibri"/>
                <a:sym typeface="Calibri"/>
              </a:rPr>
              <a:t>, faire face aux nombre conséquent de données.</a:t>
            </a:r>
            <a:endParaRPr sz="1800" b="0" i="0" u="none" strike="noStrike" cap="none">
              <a:solidFill>
                <a:schemeClr val="dk1"/>
              </a:solidFill>
              <a:latin typeface="Calibri"/>
              <a:ea typeface="Calibri"/>
              <a:cs typeface="Calibri"/>
              <a:sym typeface="Calibri"/>
            </a:endParaRPr>
          </a:p>
          <a:p>
            <a:pPr marL="0" marR="0" lvl="0" indent="0" algn="just" rtl="0">
              <a:lnSpc>
                <a:spcPct val="90000"/>
              </a:lnSpc>
              <a:spcBef>
                <a:spcPts val="0"/>
              </a:spcBef>
              <a:spcAft>
                <a:spcPts val="0"/>
              </a:spcAft>
              <a:buClr>
                <a:srgbClr val="000000"/>
              </a:buClr>
              <a:buSzPts val="500"/>
              <a:buFont typeface="Arial"/>
              <a:buNone/>
            </a:pPr>
            <a:endParaRPr sz="500" b="0" i="0" u="none" strike="noStrike" cap="none">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rgbClr val="000000"/>
              </a:buClr>
              <a:buSzPts val="1800"/>
              <a:buFont typeface="Arial"/>
              <a:buNone/>
            </a:pPr>
            <a:r>
              <a:rPr lang="fr-FR" sz="1800" b="0" i="0" u="none" strike="noStrike" cap="none">
                <a:solidFill>
                  <a:schemeClr val="dk1"/>
                </a:solidFill>
                <a:latin typeface="Calibri"/>
                <a:ea typeface="Calibri"/>
                <a:cs typeface="Calibri"/>
                <a:sym typeface="Calibri"/>
              </a:rPr>
              <a:t>Ronald Fisher ‘</a:t>
            </a:r>
            <a:r>
              <a:rPr lang="fr-FR" sz="1800" b="0" i="1" u="none" strike="noStrike" cap="none">
                <a:solidFill>
                  <a:schemeClr val="dk1"/>
                </a:solidFill>
                <a:latin typeface="Calibri"/>
                <a:ea typeface="Calibri"/>
                <a:cs typeface="Calibri"/>
                <a:sym typeface="Calibri"/>
              </a:rPr>
              <a:t>’The objective of statistical methods is the reduction of data”</a:t>
            </a:r>
            <a:endParaRPr sz="1800" b="0" i="1" u="none" strike="noStrike" cap="none">
              <a:solidFill>
                <a:schemeClr val="dk1"/>
              </a:solidFill>
              <a:latin typeface="Calibri"/>
              <a:ea typeface="Calibri"/>
              <a:cs typeface="Calibri"/>
              <a:sym typeface="Calibri"/>
            </a:endParaRPr>
          </a:p>
          <a:p>
            <a:pPr marL="0" marR="0" lvl="0" indent="457200" algn="l" rtl="0">
              <a:lnSpc>
                <a:spcPct val="90000"/>
              </a:lnSpc>
              <a:spcBef>
                <a:spcPts val="25"/>
              </a:spcBef>
              <a:spcAft>
                <a:spcPts val="0"/>
              </a:spcAft>
              <a:buClr>
                <a:srgbClr val="000000"/>
              </a:buClr>
              <a:buSzPts val="1665"/>
              <a:buFont typeface="Arial"/>
              <a:buNone/>
            </a:pPr>
            <a:endParaRPr sz="1800" b="0" i="0" u="none" strike="noStrike" cap="none">
              <a:solidFill>
                <a:srgbClr val="2E5D5A"/>
              </a:solidFill>
              <a:latin typeface="Calibri"/>
              <a:ea typeface="Calibri"/>
              <a:cs typeface="Calibri"/>
              <a:sym typeface="Calibri"/>
            </a:endParaRPr>
          </a:p>
          <a:p>
            <a:pPr marL="558800" marR="0" lvl="1" indent="0" algn="l" rtl="0">
              <a:lnSpc>
                <a:spcPct val="90000"/>
              </a:lnSpc>
              <a:spcBef>
                <a:spcPts val="25"/>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800" b="0" i="0" u="none" strike="noStrike" cap="none">
              <a:solidFill>
                <a:schemeClr val="dk1"/>
              </a:solidFill>
              <a:latin typeface="Calibri"/>
              <a:ea typeface="Calibri"/>
              <a:cs typeface="Calibri"/>
              <a:sym typeface="Calibri"/>
            </a:endParaRPr>
          </a:p>
        </p:txBody>
      </p:sp>
      <p:sp>
        <p:nvSpPr>
          <p:cNvPr id="104" name="Google Shape;104;g32837e3512d_0_18"/>
          <p:cNvSpPr txBox="1"/>
          <p:nvPr/>
        </p:nvSpPr>
        <p:spPr>
          <a:xfrm>
            <a:off x="462450" y="683388"/>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Introduction à l’analyses statistique</a:t>
            </a:r>
            <a:endParaRPr sz="3200" b="1" i="0" u="none" strike="noStrike" cap="none">
              <a:solidFill>
                <a:srgbClr val="2E5D5A"/>
              </a:solidFill>
              <a:latin typeface="Calibri"/>
              <a:ea typeface="Calibri"/>
              <a:cs typeface="Calibri"/>
              <a:sym typeface="Calibri"/>
            </a:endParaRPr>
          </a:p>
        </p:txBody>
      </p:sp>
      <p:sp>
        <p:nvSpPr>
          <p:cNvPr id="106" name="Google Shape;106;g32837e3512d_0_18"/>
          <p:cNvSpPr txBox="1"/>
          <p:nvPr/>
        </p:nvSpPr>
        <p:spPr>
          <a:xfrm>
            <a:off x="593225" y="1222200"/>
            <a:ext cx="8219100" cy="437400"/>
          </a:xfrm>
          <a:prstGeom prst="rect">
            <a:avLst/>
          </a:prstGeom>
          <a:noFill/>
          <a:ln>
            <a:noFill/>
          </a:ln>
        </p:spPr>
        <p:txBody>
          <a:bodyPr spcFirstLastPara="1" wrap="square" lIns="91425" tIns="91425" rIns="91425" bIns="91425" anchor="t" anchorCtr="0">
            <a:noAutofit/>
          </a:bodyPr>
          <a:lstStyle/>
          <a:p>
            <a:pPr marL="0" marR="0" lvl="0" indent="0" algn="just" rtl="0">
              <a:lnSpc>
                <a:spcPct val="90000"/>
              </a:lnSpc>
              <a:spcBef>
                <a:spcPts val="0"/>
              </a:spcBef>
              <a:spcAft>
                <a:spcPts val="0"/>
              </a:spcAft>
              <a:buClr>
                <a:srgbClr val="000000"/>
              </a:buClr>
              <a:buSzPts val="1900"/>
              <a:buFont typeface="Arial"/>
              <a:buNone/>
            </a:pPr>
            <a:r>
              <a:rPr lang="fr-FR" sz="1900" b="1" i="1" u="none" strike="noStrike" cap="none">
                <a:solidFill>
                  <a:srgbClr val="B45F06"/>
                </a:solidFill>
                <a:latin typeface="Calibri"/>
                <a:ea typeface="Calibri"/>
                <a:cs typeface="Calibri"/>
                <a:sym typeface="Calibri"/>
              </a:rPr>
              <a:t>Pourquoi l’analyse statistique ?</a:t>
            </a:r>
            <a:endParaRPr sz="1900" b="1" i="1" u="none" strike="noStrike" cap="none">
              <a:solidFill>
                <a:srgbClr val="B45F06"/>
              </a:solidFill>
              <a:latin typeface="Calibri"/>
              <a:ea typeface="Calibri"/>
              <a:cs typeface="Calibri"/>
              <a:sym typeface="Calibri"/>
            </a:endParaRPr>
          </a:p>
          <a:p>
            <a:pPr marL="0" marR="0" lvl="0" indent="457200" algn="l" rtl="0">
              <a:lnSpc>
                <a:spcPct val="90000"/>
              </a:lnSpc>
              <a:spcBef>
                <a:spcPts val="25"/>
              </a:spcBef>
              <a:spcAft>
                <a:spcPts val="0"/>
              </a:spcAft>
              <a:buClr>
                <a:srgbClr val="000000"/>
              </a:buClr>
              <a:buSzPts val="1665"/>
              <a:buFont typeface="Arial"/>
              <a:buNone/>
            </a:pPr>
            <a:endParaRPr sz="1800" b="0" i="0" u="none" strike="noStrike" cap="none">
              <a:solidFill>
                <a:srgbClr val="2E5D5A"/>
              </a:solidFill>
              <a:latin typeface="Calibri"/>
              <a:ea typeface="Calibri"/>
              <a:cs typeface="Calibri"/>
              <a:sym typeface="Calibri"/>
            </a:endParaRPr>
          </a:p>
          <a:p>
            <a:pPr marL="558800" marR="0" lvl="1" indent="0" algn="l" rtl="0">
              <a:lnSpc>
                <a:spcPct val="90000"/>
              </a:lnSpc>
              <a:spcBef>
                <a:spcPts val="25"/>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800" b="0" i="0" u="none" strike="noStrike" cap="none">
              <a:solidFill>
                <a:schemeClr val="dk1"/>
              </a:solidFill>
              <a:latin typeface="Calibri"/>
              <a:ea typeface="Calibri"/>
              <a:cs typeface="Calibri"/>
              <a:sym typeface="Calibri"/>
            </a:endParaRPr>
          </a:p>
        </p:txBody>
      </p:sp>
      <p:sp>
        <p:nvSpPr>
          <p:cNvPr id="107" name="Google Shape;107;g32837e3512d_0_18"/>
          <p:cNvSpPr txBox="1"/>
          <p:nvPr/>
        </p:nvSpPr>
        <p:spPr>
          <a:xfrm>
            <a:off x="6179550" y="1233150"/>
            <a:ext cx="2502000" cy="4155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000"/>
              <a:buFont typeface="Arial"/>
              <a:buNone/>
            </a:pPr>
            <a:r>
              <a:rPr lang="fr-FR" sz="1000" b="0" i="0" u="none" strike="noStrike" cap="none" dirty="0">
                <a:solidFill>
                  <a:schemeClr val="dk1"/>
                </a:solidFill>
                <a:latin typeface="Calibri"/>
                <a:ea typeface="Calibri"/>
                <a:cs typeface="Calibri"/>
                <a:sym typeface="Calibri"/>
              </a:rPr>
              <a:t>Extrait de la base de données Engagements, politisation et réseaux sociaux (collectif POF)</a:t>
            </a:r>
            <a:endParaRPr sz="1000" b="0" i="0" u="none" strike="noStrike" cap="none" dirty="0">
              <a:solidFill>
                <a:schemeClr val="dk1"/>
              </a:solidFill>
              <a:latin typeface="Calibri"/>
              <a:ea typeface="Calibri"/>
              <a:cs typeface="Calibri"/>
              <a:sym typeface="Calibri"/>
            </a:endParaRPr>
          </a:p>
        </p:txBody>
      </p:sp>
      <p:pic>
        <p:nvPicPr>
          <p:cNvPr id="7" name="Picture 6" descr="A screenshot of a computer&#10;&#10;AI-generated content may be incorrect.">
            <a:extLst>
              <a:ext uri="{FF2B5EF4-FFF2-40B4-BE49-F238E27FC236}">
                <a16:creationId xmlns:a16="http://schemas.microsoft.com/office/drawing/2014/main" id="{0B30736A-581E-4E27-1F1B-EDF0BD3236C2}"/>
              </a:ext>
            </a:extLst>
          </p:cNvPr>
          <p:cNvPicPr>
            <a:picLocks noChangeAspect="1"/>
          </p:cNvPicPr>
          <p:nvPr/>
        </p:nvPicPr>
        <p:blipFill>
          <a:blip r:embed="rId3"/>
          <a:stretch>
            <a:fillRect/>
          </a:stretch>
        </p:blipFill>
        <p:spPr>
          <a:xfrm>
            <a:off x="593225" y="1749085"/>
            <a:ext cx="7995750" cy="375868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g2aedff8624f_0_19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40</a:t>
            </a:fld>
            <a:endParaRPr sz="1000">
              <a:solidFill>
                <a:srgbClr val="808080"/>
              </a:solidFill>
              <a:latin typeface="Arial"/>
              <a:ea typeface="Arial"/>
              <a:cs typeface="Arial"/>
              <a:sym typeface="Arial"/>
            </a:endParaRPr>
          </a:p>
        </p:txBody>
      </p:sp>
      <p:sp>
        <p:nvSpPr>
          <p:cNvPr id="533" name="Google Shape;533;g2aedff8624f_0_195"/>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4" name="Google Shape;534;g2aedff8624f_0_195"/>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Quelle différence entre moyenne et médiane ?</a:t>
            </a:r>
            <a:endParaRPr sz="3200" b="1" i="0" u="none" strike="noStrike" cap="none">
              <a:solidFill>
                <a:srgbClr val="2E5D5A"/>
              </a:solidFill>
              <a:latin typeface="Calibri"/>
              <a:ea typeface="Calibri"/>
              <a:cs typeface="Calibri"/>
              <a:sym typeface="Calibri"/>
            </a:endParaRPr>
          </a:p>
        </p:txBody>
      </p:sp>
      <p:sp>
        <p:nvSpPr>
          <p:cNvPr id="535" name="Google Shape;535;g2aedff8624f_0_195"/>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536" name="Google Shape;536;g2aedff8624f_0_195"/>
          <p:cNvSpPr txBox="1"/>
          <p:nvPr/>
        </p:nvSpPr>
        <p:spPr>
          <a:xfrm>
            <a:off x="467650" y="1754575"/>
            <a:ext cx="7898400" cy="362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7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700"/>
              <a:buFont typeface="Arial"/>
              <a:buNone/>
            </a:pPr>
            <a:r>
              <a:rPr lang="fr-FR" sz="2000" b="0" i="0" u="none" strike="noStrike" cap="none">
                <a:solidFill>
                  <a:schemeClr val="dk1"/>
                </a:solidFill>
                <a:latin typeface="Calibri"/>
                <a:ea typeface="Calibri"/>
                <a:cs typeface="Calibri"/>
                <a:sym typeface="Calibri"/>
              </a:rPr>
              <a:t>Selon l’Insee, en 2019:</a:t>
            </a:r>
            <a:endParaRPr/>
          </a:p>
          <a:p>
            <a:pPr marL="342900" marR="0" lvl="0" indent="-342900" algn="l" rtl="0">
              <a:lnSpc>
                <a:spcPct val="100000"/>
              </a:lnSpc>
              <a:spcBef>
                <a:spcPts val="0"/>
              </a:spcBef>
              <a:spcAft>
                <a:spcPts val="0"/>
              </a:spcAft>
              <a:buClr>
                <a:srgbClr val="000000"/>
              </a:buClr>
              <a:buSzPts val="2700"/>
              <a:buFont typeface="Arial"/>
              <a:buChar char="•"/>
            </a:pPr>
            <a:r>
              <a:rPr lang="fr-FR" sz="2000" b="0" i="0" u="none" strike="noStrike" cap="none">
                <a:solidFill>
                  <a:schemeClr val="dk1"/>
                </a:solidFill>
                <a:latin typeface="Calibri"/>
                <a:ea typeface="Calibri"/>
                <a:cs typeface="Calibri"/>
                <a:sym typeface="Calibri"/>
              </a:rPr>
              <a:t>Un salarié gagne </a:t>
            </a:r>
            <a:r>
              <a:rPr lang="fr-FR" sz="2000" b="1" i="0" u="none" strike="noStrike" cap="none">
                <a:solidFill>
                  <a:schemeClr val="dk1"/>
                </a:solidFill>
                <a:latin typeface="Calibri"/>
                <a:ea typeface="Calibri"/>
                <a:cs typeface="Calibri"/>
                <a:sym typeface="Calibri"/>
              </a:rPr>
              <a:t>en moyenne 2 424 euros </a:t>
            </a:r>
            <a:r>
              <a:rPr lang="fr-FR" sz="2000" b="0" i="0" u="none" strike="noStrike" cap="none">
                <a:solidFill>
                  <a:schemeClr val="dk1"/>
                </a:solidFill>
                <a:latin typeface="Calibri"/>
                <a:ea typeface="Calibri"/>
                <a:cs typeface="Calibri"/>
                <a:sym typeface="Calibri"/>
              </a:rPr>
              <a:t>nets par mois en équivalent temps plein (EQTP)</a:t>
            </a:r>
            <a:endParaRPr sz="20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700"/>
              <a:buFont typeface="Arial"/>
              <a:buChar char="•"/>
            </a:pPr>
            <a:r>
              <a:rPr lang="fr-FR" sz="2000" b="0" i="0" u="none" strike="noStrike" cap="none">
                <a:solidFill>
                  <a:schemeClr val="dk1"/>
                </a:solidFill>
                <a:latin typeface="Calibri"/>
                <a:ea typeface="Calibri"/>
                <a:cs typeface="Calibri"/>
                <a:sym typeface="Calibri"/>
              </a:rPr>
              <a:t>Le </a:t>
            </a:r>
            <a:r>
              <a:rPr lang="fr-FR" sz="2000" b="1" i="0" u="none" strike="noStrike" cap="none">
                <a:solidFill>
                  <a:schemeClr val="dk1"/>
                </a:solidFill>
                <a:latin typeface="Calibri"/>
                <a:ea typeface="Calibri"/>
                <a:cs typeface="Calibri"/>
                <a:sym typeface="Calibri"/>
              </a:rPr>
              <a:t>salaire net médian </a:t>
            </a:r>
            <a:r>
              <a:rPr lang="fr-FR" sz="2000" b="0" i="0" u="none" strike="noStrike" cap="none">
                <a:solidFill>
                  <a:schemeClr val="dk1"/>
                </a:solidFill>
                <a:latin typeface="Calibri"/>
                <a:ea typeface="Calibri"/>
                <a:cs typeface="Calibri"/>
                <a:sym typeface="Calibri"/>
              </a:rPr>
              <a:t>est de </a:t>
            </a:r>
            <a:r>
              <a:rPr lang="fr-FR" sz="2000" b="1" i="0" u="none" strike="noStrike" cap="none">
                <a:solidFill>
                  <a:schemeClr val="dk1"/>
                </a:solidFill>
                <a:latin typeface="Calibri"/>
                <a:ea typeface="Calibri"/>
                <a:cs typeface="Calibri"/>
                <a:sym typeface="Calibri"/>
              </a:rPr>
              <a:t>1 940 euros </a:t>
            </a:r>
            <a:r>
              <a:rPr lang="fr-FR" sz="2000" b="0" i="0" u="none" strike="noStrike" cap="none">
                <a:solidFill>
                  <a:schemeClr val="dk1"/>
                </a:solidFill>
                <a:latin typeface="Calibri"/>
                <a:ea typeface="Calibri"/>
                <a:cs typeface="Calibri"/>
                <a:sym typeface="Calibri"/>
              </a:rPr>
              <a:t>nets par mois en EQTP.</a:t>
            </a:r>
            <a:endParaRPr sz="2000" b="0" i="0" u="none" strike="noStrike" cap="none">
              <a:solidFill>
                <a:schemeClr val="dk1"/>
              </a:solidFill>
              <a:latin typeface="Calibri"/>
              <a:ea typeface="Calibri"/>
              <a:cs typeface="Calibri"/>
              <a:sym typeface="Calibri"/>
            </a:endParaRPr>
          </a:p>
          <a:p>
            <a:pPr marL="342900" marR="0" lvl="0" indent="-171450" algn="l" rtl="0">
              <a:lnSpc>
                <a:spcPct val="100000"/>
              </a:lnSpc>
              <a:spcBef>
                <a:spcPts val="0"/>
              </a:spcBef>
              <a:spcAft>
                <a:spcPts val="0"/>
              </a:spcAft>
              <a:buClr>
                <a:srgbClr val="000000"/>
              </a:buClr>
              <a:buSzPts val="27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br>
              <a:rPr lang="fr-FR" sz="2000" b="0" i="0" u="none" strike="noStrike" cap="none">
                <a:solidFill>
                  <a:schemeClr val="dk1"/>
                </a:solidFill>
                <a:latin typeface="Calibri"/>
                <a:ea typeface="Calibri"/>
                <a:cs typeface="Calibri"/>
                <a:sym typeface="Calibri"/>
              </a:rPr>
            </a:br>
            <a:r>
              <a:rPr lang="fr-FR" sz="2000" b="1" i="1" u="none" strike="noStrike" cap="none">
                <a:solidFill>
                  <a:srgbClr val="2E5D5A"/>
                </a:solidFill>
                <a:latin typeface="Calibri"/>
                <a:ea typeface="Calibri"/>
                <a:cs typeface="Calibri"/>
                <a:sym typeface="Calibri"/>
              </a:rPr>
              <a:t>Que signifie ce salaire net médian ? Pourquoi le salaire net médian est plus faible que la moyenne ? </a:t>
            </a:r>
            <a:endParaRPr sz="18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537" name="Google Shape;537;g2aedff8624f_0_195"/>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7/16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g328316a409b_0_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41</a:t>
            </a:fld>
            <a:endParaRPr/>
          </a:p>
        </p:txBody>
      </p:sp>
      <p:pic>
        <p:nvPicPr>
          <p:cNvPr id="544" name="Google Shape;544;g328316a409b_0_0"/>
          <p:cNvPicPr preferRelativeResize="0"/>
          <p:nvPr/>
        </p:nvPicPr>
        <p:blipFill rotWithShape="1">
          <a:blip r:embed="rId3">
            <a:alphaModFix/>
          </a:blip>
          <a:srcRect/>
          <a:stretch/>
        </p:blipFill>
        <p:spPr>
          <a:xfrm>
            <a:off x="282825" y="497075"/>
            <a:ext cx="8578350" cy="5608100"/>
          </a:xfrm>
          <a:prstGeom prst="rect">
            <a:avLst/>
          </a:prstGeom>
          <a:noFill/>
          <a:ln>
            <a:noFill/>
          </a:ln>
        </p:spPr>
      </p:pic>
      <p:sp>
        <p:nvSpPr>
          <p:cNvPr id="545" name="Google Shape;545;g328316a409b_0_0"/>
          <p:cNvSpPr txBox="1"/>
          <p:nvPr/>
        </p:nvSpPr>
        <p:spPr>
          <a:xfrm>
            <a:off x="421717" y="5477933"/>
            <a:ext cx="8521201" cy="304607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7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700"/>
              <a:buFont typeface="Arial"/>
              <a:buNone/>
            </a:pPr>
            <a:r>
              <a:rPr lang="fr-FR" sz="2000" b="1" i="1" u="none" strike="noStrike" cap="none">
                <a:solidFill>
                  <a:srgbClr val="2E5D5A"/>
                </a:solidFill>
                <a:latin typeface="Calibri"/>
                <a:ea typeface="Calibri"/>
                <a:cs typeface="Calibri"/>
                <a:sym typeface="Calibri"/>
              </a:rPr>
              <a:t>Donc quelle différence entre moyenne et médiane?</a:t>
            </a:r>
            <a:endParaRPr/>
          </a:p>
          <a:p>
            <a:pPr marL="0" marR="0" lvl="0" indent="0" algn="l" rtl="0">
              <a:lnSpc>
                <a:spcPct val="100000"/>
              </a:lnSpc>
              <a:spcBef>
                <a:spcPts val="0"/>
              </a:spcBef>
              <a:spcAft>
                <a:spcPts val="0"/>
              </a:spcAft>
              <a:buClr>
                <a:srgbClr val="000000"/>
              </a:buClr>
              <a:buSzPts val="2700"/>
              <a:buFont typeface="Arial"/>
              <a:buNone/>
            </a:pPr>
            <a:r>
              <a:rPr lang="fr-FR" sz="2000" b="0" i="1" u="none" strike="noStrike" cap="none">
                <a:solidFill>
                  <a:schemeClr val="dk1"/>
                </a:solidFill>
                <a:latin typeface="Calibri"/>
                <a:ea typeface="Calibri"/>
                <a:cs typeface="Calibri"/>
                <a:sym typeface="Calibri"/>
              </a:rPr>
              <a:t>L’intérêt de la médiane est qu’elle donne des </a:t>
            </a:r>
            <a:r>
              <a:rPr lang="fr-FR" sz="2000" b="1" i="1" u="none" strike="noStrike" cap="none">
                <a:solidFill>
                  <a:schemeClr val="dk1"/>
                </a:solidFill>
                <a:latin typeface="Calibri"/>
                <a:ea typeface="Calibri"/>
                <a:cs typeface="Calibri"/>
                <a:sym typeface="Calibri"/>
              </a:rPr>
              <a:t>informations sur la répartition des données </a:t>
            </a:r>
            <a:endParaRPr sz="1800" b="1"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g2b2c787defc_0_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42</a:t>
            </a:fld>
            <a:endParaRPr sz="1000">
              <a:solidFill>
                <a:srgbClr val="808080"/>
              </a:solidFill>
              <a:latin typeface="Arial"/>
              <a:ea typeface="Arial"/>
              <a:cs typeface="Arial"/>
              <a:sym typeface="Arial"/>
            </a:endParaRPr>
          </a:p>
        </p:txBody>
      </p:sp>
      <p:sp>
        <p:nvSpPr>
          <p:cNvPr id="551" name="Google Shape;551;g2b2c787defc_0_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2" name="Google Shape;552;g2b2c787defc_0_7"/>
          <p:cNvSpPr txBox="1"/>
          <p:nvPr/>
        </p:nvSpPr>
        <p:spPr>
          <a:xfrm>
            <a:off x="307300" y="819996"/>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Quelle différence entre moyenne et médiane ?  </a:t>
            </a:r>
            <a:endParaRPr sz="3200" b="1" i="0" u="none" strike="noStrike" cap="none">
              <a:solidFill>
                <a:srgbClr val="2E5D5A"/>
              </a:solidFill>
              <a:latin typeface="Calibri"/>
              <a:ea typeface="Calibri"/>
              <a:cs typeface="Calibri"/>
              <a:sym typeface="Calibri"/>
            </a:endParaRPr>
          </a:p>
        </p:txBody>
      </p:sp>
      <p:sp>
        <p:nvSpPr>
          <p:cNvPr id="553" name="Google Shape;553;g2b2c787defc_0_7"/>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554" name="Google Shape;554;g2b2c787defc_0_7"/>
          <p:cNvSpPr txBox="1"/>
          <p:nvPr/>
        </p:nvSpPr>
        <p:spPr>
          <a:xfrm>
            <a:off x="467650" y="1754575"/>
            <a:ext cx="7898400" cy="196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p:txBody>
      </p:sp>
      <p:sp>
        <p:nvSpPr>
          <p:cNvPr id="555" name="Google Shape;555;g2b2c787defc_0_7"/>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15/16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556" name="Google Shape;556;g2b2c787defc_0_7"/>
          <p:cNvSpPr txBox="1"/>
          <p:nvPr/>
        </p:nvSpPr>
        <p:spPr>
          <a:xfrm>
            <a:off x="110850" y="4474216"/>
            <a:ext cx="89223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000000"/>
                </a:solidFill>
                <a:latin typeface="Calibri"/>
                <a:ea typeface="Calibri"/>
                <a:cs typeface="Calibri"/>
                <a:sym typeface="Calibri"/>
              </a:rPr>
              <a:t>Leur différence dépend </a:t>
            </a:r>
            <a:r>
              <a:rPr lang="fr-FR" sz="1800" b="1" i="0" u="none" strike="noStrike" cap="none">
                <a:solidFill>
                  <a:srgbClr val="E36C09"/>
                </a:solidFill>
                <a:latin typeface="Calibri"/>
                <a:ea typeface="Calibri"/>
                <a:cs typeface="Calibri"/>
                <a:sym typeface="Calibri"/>
              </a:rPr>
              <a:t>à quelle point la distribution est symétrique</a:t>
            </a:r>
            <a:r>
              <a:rPr lang="fr-FR" sz="1800" b="1" i="0" u="none" strike="noStrike" cap="none">
                <a:solidFill>
                  <a:srgbClr val="000000"/>
                </a:solidFill>
                <a:latin typeface="Calibri"/>
                <a:ea typeface="Calibri"/>
                <a:cs typeface="Calibri"/>
                <a:sym typeface="Calibri"/>
              </a:rPr>
              <a:t>: </a:t>
            </a:r>
            <a:endParaRPr/>
          </a:p>
          <a:p>
            <a:pPr marL="285750" marR="0" lvl="0" indent="-285750" algn="l" rtl="0">
              <a:lnSpc>
                <a:spcPct val="100000"/>
              </a:lnSpc>
              <a:spcBef>
                <a:spcPts val="0"/>
              </a:spcBef>
              <a:spcAft>
                <a:spcPts val="0"/>
              </a:spcAft>
              <a:buClr>
                <a:srgbClr val="000000"/>
              </a:buClr>
              <a:buSzPts val="1800"/>
              <a:buFont typeface="Arial"/>
              <a:buChar char="•"/>
            </a:pPr>
            <a:r>
              <a:rPr lang="fr-FR" sz="1800" b="0" i="0" u="none" strike="noStrike" cap="none">
                <a:solidFill>
                  <a:srgbClr val="000000"/>
                </a:solidFill>
                <a:latin typeface="Calibri"/>
                <a:ea typeface="Calibri"/>
                <a:cs typeface="Calibri"/>
                <a:sym typeface="Calibri"/>
              </a:rPr>
              <a:t>Si la distribution est symétrique, la moyenne = la médiane.</a:t>
            </a:r>
            <a:endParaRPr/>
          </a:p>
          <a:p>
            <a:pPr marL="285750" marR="0" lvl="0" indent="-285750" algn="l" rtl="0">
              <a:lnSpc>
                <a:spcPct val="100000"/>
              </a:lnSpc>
              <a:spcBef>
                <a:spcPts val="0"/>
              </a:spcBef>
              <a:spcAft>
                <a:spcPts val="0"/>
              </a:spcAft>
              <a:buClr>
                <a:srgbClr val="000000"/>
              </a:buClr>
              <a:buSzPts val="1800"/>
              <a:buFont typeface="Arial"/>
              <a:buChar char="•"/>
            </a:pPr>
            <a:r>
              <a:rPr lang="fr-FR" sz="1800" b="0" i="0" u="none" strike="noStrike" cap="none">
                <a:solidFill>
                  <a:srgbClr val="000000"/>
                </a:solidFill>
                <a:latin typeface="Calibri"/>
                <a:ea typeface="Calibri"/>
                <a:cs typeface="Calibri"/>
                <a:sym typeface="Calibri"/>
              </a:rPr>
              <a:t>Sinon la médiane sera plus proche du mode que la moyenne, car</a:t>
            </a:r>
            <a:r>
              <a:rPr lang="fr-FR" sz="1800" b="1" i="0" u="none" strike="noStrike" cap="none">
                <a:solidFill>
                  <a:srgbClr val="000000"/>
                </a:solidFill>
                <a:latin typeface="Calibri"/>
                <a:ea typeface="Calibri"/>
                <a:cs typeface="Calibri"/>
                <a:sym typeface="Calibri"/>
              </a:rPr>
              <a:t> la moyenne est fortement influencée par les valeurs extrêmes</a:t>
            </a:r>
            <a:r>
              <a:rPr lang="fr-FR" sz="1800" b="0" i="0" u="none" strike="noStrike" cap="none">
                <a:solidFill>
                  <a:srgbClr val="000000"/>
                </a:solidFill>
                <a:latin typeface="Calibri"/>
                <a:ea typeface="Calibri"/>
                <a:cs typeface="Calibri"/>
                <a:sym typeface="Calibri"/>
              </a:rPr>
              <a:t>.</a:t>
            </a:r>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000000"/>
                </a:solidFill>
                <a:latin typeface="Calibri"/>
                <a:ea typeface="Calibri"/>
                <a:cs typeface="Calibri"/>
                <a:sym typeface="Calibri"/>
              </a:rPr>
              <a:t>En pratique, peu de distributions sont symétriques: </a:t>
            </a:r>
            <a:r>
              <a:rPr lang="fr-FR" sz="1800" b="1" i="0" u="none" strike="noStrike" cap="none">
                <a:solidFill>
                  <a:srgbClr val="000000"/>
                </a:solidFill>
                <a:latin typeface="Calibri"/>
                <a:ea typeface="Calibri"/>
                <a:cs typeface="Calibri"/>
                <a:sym typeface="Calibri"/>
              </a:rPr>
              <a:t>Pour savoir si l’on doit utiliser la moyenne ou la médiane, la question clé est :  </a:t>
            </a:r>
            <a:r>
              <a:rPr lang="fr-FR" sz="1800" b="1" i="1" u="none" strike="noStrike" cap="none">
                <a:solidFill>
                  <a:srgbClr val="C00000"/>
                </a:solidFill>
                <a:latin typeface="Calibri"/>
                <a:ea typeface="Calibri"/>
                <a:cs typeface="Calibri"/>
                <a:sym typeface="Calibri"/>
              </a:rPr>
              <a:t>La prise en compte des valeurs extrêmes est-elle pertinente au vu de ma question de recherche ?</a:t>
            </a:r>
            <a:endParaRPr sz="1400" b="0" i="1" u="none" strike="noStrike" cap="none">
              <a:solidFill>
                <a:srgbClr val="C00000"/>
              </a:solidFill>
              <a:latin typeface="Calibri"/>
              <a:ea typeface="Calibri"/>
              <a:cs typeface="Calibri"/>
              <a:sym typeface="Calibri"/>
            </a:endParaRPr>
          </a:p>
        </p:txBody>
      </p:sp>
      <p:pic>
        <p:nvPicPr>
          <p:cNvPr id="557" name="Google Shape;557;g2b2c787defc_0_7" descr="A diagram of normal distribution&#10;&#10;AI-generated content may be incorrect."/>
          <p:cNvPicPr preferRelativeResize="0"/>
          <p:nvPr/>
        </p:nvPicPr>
        <p:blipFill rotWithShape="1">
          <a:blip r:embed="rId3">
            <a:alphaModFix/>
          </a:blip>
          <a:srcRect/>
          <a:stretch/>
        </p:blipFill>
        <p:spPr>
          <a:xfrm>
            <a:off x="1357463" y="1378199"/>
            <a:ext cx="6429074" cy="309601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43</a:t>
            </a:fld>
            <a:endParaRPr sz="1000">
              <a:solidFill>
                <a:srgbClr val="808080"/>
              </a:solidFill>
              <a:latin typeface="Arial"/>
              <a:ea typeface="Arial"/>
              <a:cs typeface="Arial"/>
              <a:sym typeface="Arial"/>
            </a:endParaRPr>
          </a:p>
        </p:txBody>
      </p:sp>
      <p:sp>
        <p:nvSpPr>
          <p:cNvPr id="563" name="Google Shape;563;p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4" name="Google Shape;564;p1"/>
          <p:cNvSpPr txBox="1"/>
          <p:nvPr/>
        </p:nvSpPr>
        <p:spPr>
          <a:xfrm>
            <a:off x="267118" y="929787"/>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Moyenne ou médiane ?  </a:t>
            </a:r>
            <a:endParaRPr sz="3200" b="1" i="0" u="none" strike="noStrike" cap="none">
              <a:solidFill>
                <a:srgbClr val="2E5D5A"/>
              </a:solidFill>
              <a:latin typeface="Calibri"/>
              <a:ea typeface="Calibri"/>
              <a:cs typeface="Calibri"/>
              <a:sym typeface="Calibri"/>
            </a:endParaRPr>
          </a:p>
        </p:txBody>
      </p:sp>
      <p:sp>
        <p:nvSpPr>
          <p:cNvPr id="565" name="Google Shape;565;p1"/>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566" name="Google Shape;566;p1"/>
          <p:cNvSpPr txBox="1"/>
          <p:nvPr/>
        </p:nvSpPr>
        <p:spPr>
          <a:xfrm>
            <a:off x="467650" y="1754575"/>
            <a:ext cx="7898400" cy="196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p:txBody>
      </p:sp>
      <p:sp>
        <p:nvSpPr>
          <p:cNvPr id="567" name="Google Shape;567;p1"/>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16/16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568" name="Google Shape;568;p1"/>
          <p:cNvSpPr txBox="1"/>
          <p:nvPr/>
        </p:nvSpPr>
        <p:spPr>
          <a:xfrm>
            <a:off x="267118" y="1671575"/>
            <a:ext cx="8333100" cy="1969200"/>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000000"/>
              </a:buClr>
              <a:buSzPts val="2400"/>
              <a:buFont typeface="Arial"/>
              <a:buChar char="•"/>
            </a:pPr>
            <a:r>
              <a:rPr lang="fr-FR" sz="2000" b="1" i="0" u="none" strike="noStrike" cap="none">
                <a:solidFill>
                  <a:schemeClr val="dk1"/>
                </a:solidFill>
                <a:latin typeface="Calibri"/>
                <a:ea typeface="Calibri"/>
                <a:cs typeface="Calibri"/>
                <a:sym typeface="Calibri"/>
              </a:rPr>
              <a:t>Le cas particulier des âges moyens et médians :</a:t>
            </a:r>
            <a:r>
              <a:rPr lang="fr-FR" sz="2000" b="0" i="0" u="none" strike="noStrike" cap="none">
                <a:solidFill>
                  <a:schemeClr val="dk1"/>
                </a:solidFill>
                <a:latin typeface="Calibri"/>
                <a:ea typeface="Calibri"/>
                <a:cs typeface="Calibri"/>
                <a:sym typeface="Calibri"/>
              </a:rPr>
              <a:t> </a:t>
            </a: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fr-FR" sz="2000" b="0" i="0" u="none" strike="noStrike" cap="none">
                <a:solidFill>
                  <a:schemeClr val="dk1"/>
                </a:solidFill>
                <a:latin typeface="Calibri"/>
                <a:ea typeface="Calibri"/>
                <a:cs typeface="Calibri"/>
                <a:sym typeface="Calibri"/>
              </a:rPr>
              <a:t>Quand on travaille sur l'âge des personnes lors de certains "événements" (départ du foyer des parents, premiers visionnages de pornographie, âge au premier emploi), il faut prendre en considération le fait </a:t>
            </a:r>
            <a:r>
              <a:rPr lang="fr-FR" sz="2000" b="1" i="0" u="none" strike="noStrike" cap="none">
                <a:solidFill>
                  <a:schemeClr val="dk1"/>
                </a:solidFill>
                <a:latin typeface="Calibri"/>
                <a:ea typeface="Calibri"/>
                <a:cs typeface="Calibri"/>
                <a:sym typeface="Calibri"/>
              </a:rPr>
              <a:t>qu'une partie d'entre elles n'a pas connu l'événement</a:t>
            </a:r>
            <a:r>
              <a:rPr lang="fr-FR" sz="2000" b="0" i="0" u="none" strike="noStrike" cap="none">
                <a:solidFill>
                  <a:schemeClr val="dk1"/>
                </a:solidFill>
                <a:latin typeface="Calibri"/>
                <a:ea typeface="Calibri"/>
                <a:cs typeface="Calibri"/>
                <a:sym typeface="Calibri"/>
              </a:rPr>
              <a:t>. </a:t>
            </a:r>
            <a:endParaRPr/>
          </a:p>
          <a:p>
            <a:pPr marL="0" marR="0" lvl="0" indent="0" algn="l" rtl="0">
              <a:lnSpc>
                <a:spcPct val="100000"/>
              </a:lnSpc>
              <a:spcBef>
                <a:spcPts val="0"/>
              </a:spcBef>
              <a:spcAft>
                <a:spcPts val="0"/>
              </a:spcAft>
              <a:buClr>
                <a:srgbClr val="000000"/>
              </a:buClr>
              <a:buSzPts val="24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fr-FR" sz="2000" b="0" i="0" u="none" strike="noStrike" cap="none">
                <a:solidFill>
                  <a:schemeClr val="dk1"/>
                </a:solidFill>
                <a:latin typeface="Calibri"/>
                <a:ea typeface="Calibri"/>
                <a:cs typeface="Calibri"/>
                <a:sym typeface="Calibri"/>
              </a:rPr>
              <a:t>🡪 Dans ce cas, il est préférable de recourir à la </a:t>
            </a:r>
            <a:r>
              <a:rPr lang="fr-FR" sz="2000" b="1" i="0" u="none" strike="noStrike" cap="none">
                <a:solidFill>
                  <a:schemeClr val="dk1"/>
                </a:solidFill>
                <a:latin typeface="Calibri"/>
                <a:ea typeface="Calibri"/>
                <a:cs typeface="Calibri"/>
                <a:sym typeface="Calibri"/>
              </a:rPr>
              <a:t>médiane</a:t>
            </a:r>
            <a:r>
              <a:rPr lang="fr-FR" sz="2000" b="0" i="0" u="none" strike="noStrike" cap="none">
                <a:solidFill>
                  <a:schemeClr val="dk1"/>
                </a:solidFill>
                <a:latin typeface="Calibri"/>
                <a:ea typeface="Calibri"/>
                <a:cs typeface="Calibri"/>
                <a:sym typeface="Calibri"/>
              </a:rPr>
              <a:t> en attribuant aux personnes n’ayant pas connu </a:t>
            </a:r>
            <a:r>
              <a:rPr lang="fr-FR" sz="2000">
                <a:solidFill>
                  <a:schemeClr val="dk1"/>
                </a:solidFill>
                <a:latin typeface="Calibri"/>
                <a:ea typeface="Calibri"/>
                <a:cs typeface="Calibri"/>
                <a:sym typeface="Calibri"/>
              </a:rPr>
              <a:t>l'événement</a:t>
            </a:r>
            <a:r>
              <a:rPr lang="fr-FR" sz="2000" b="0" i="0" u="none" strike="noStrike" cap="none">
                <a:solidFill>
                  <a:schemeClr val="dk1"/>
                </a:solidFill>
                <a:latin typeface="Calibri"/>
                <a:ea typeface="Calibri"/>
                <a:cs typeface="Calibri"/>
                <a:sym typeface="Calibri"/>
              </a:rPr>
              <a:t> leur âge au moment de l’enquête.</a:t>
            </a: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fr-FR" sz="2000" b="0" i="0" u="none" strike="noStrike" cap="none">
                <a:solidFill>
                  <a:schemeClr val="dk1"/>
                </a:solidFill>
                <a:latin typeface="Calibri"/>
                <a:ea typeface="Calibri"/>
                <a:cs typeface="Calibri"/>
                <a:sym typeface="Calibri"/>
              </a:rPr>
              <a:t>Pour aller plus loin : </a:t>
            </a:r>
            <a:r>
              <a:rPr lang="fr-FR" sz="2000" b="1" i="0" u="none" strike="noStrike" cap="none">
                <a:solidFill>
                  <a:schemeClr val="dk1"/>
                </a:solidFill>
                <a:latin typeface="Calibri"/>
                <a:ea typeface="Calibri"/>
                <a:cs typeface="Calibri"/>
                <a:sym typeface="Calibri"/>
              </a:rPr>
              <a:t>Bozon, Michel. « À quel âge les femmes et les hommes commencent-ils leur vie sexuelle ? Comparaisons mondiales et évolutions récentes », Population &amp; Sociétés, vol. 391, no. 6, 2003, pp. 1-4.  </a:t>
            </a:r>
            <a:endParaRPr sz="2000" b="1" i="0" u="none" strike="noStrike" cap="none">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g2b2c787defc_0_2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44</a:t>
            </a:fld>
            <a:endParaRPr sz="1000">
              <a:solidFill>
                <a:srgbClr val="808080"/>
              </a:solidFill>
              <a:latin typeface="Arial"/>
              <a:ea typeface="Arial"/>
              <a:cs typeface="Arial"/>
              <a:sym typeface="Arial"/>
            </a:endParaRPr>
          </a:p>
        </p:txBody>
      </p:sp>
      <p:sp>
        <p:nvSpPr>
          <p:cNvPr id="574" name="Google Shape;574;g2b2c787defc_0_2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5" name="Google Shape;575;g2b2c787defc_0_20"/>
          <p:cNvSpPr txBox="1"/>
          <p:nvPr/>
        </p:nvSpPr>
        <p:spPr>
          <a:xfrm>
            <a:off x="467650" y="1754575"/>
            <a:ext cx="7898400" cy="196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p:txBody>
      </p:sp>
      <p:pic>
        <p:nvPicPr>
          <p:cNvPr id="576" name="Google Shape;576;g2b2c787defc_0_20"/>
          <p:cNvPicPr preferRelativeResize="0"/>
          <p:nvPr/>
        </p:nvPicPr>
        <p:blipFill rotWithShape="1">
          <a:blip r:embed="rId3">
            <a:alphaModFix/>
          </a:blip>
          <a:srcRect/>
          <a:stretch/>
        </p:blipFill>
        <p:spPr>
          <a:xfrm>
            <a:off x="290946" y="698089"/>
            <a:ext cx="8395855" cy="3409448"/>
          </a:xfrm>
          <a:prstGeom prst="rect">
            <a:avLst/>
          </a:prstGeom>
          <a:noFill/>
          <a:ln>
            <a:noFill/>
          </a:ln>
        </p:spPr>
      </p:pic>
      <p:sp>
        <p:nvSpPr>
          <p:cNvPr id="577" name="Google Shape;577;g2b2c787defc_0_20"/>
          <p:cNvSpPr txBox="1"/>
          <p:nvPr/>
        </p:nvSpPr>
        <p:spPr>
          <a:xfrm>
            <a:off x="2024825" y="3429012"/>
            <a:ext cx="64068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fr-FR" sz="1500" b="0" i="0" u="none" strike="noStrike" cap="none">
                <a:solidFill>
                  <a:srgbClr val="212121"/>
                </a:solidFill>
                <a:latin typeface="Georgia"/>
                <a:ea typeface="Georgia"/>
                <a:cs typeface="Georgia"/>
                <a:sym typeface="Georgia"/>
              </a:rPr>
              <a:t>→ Une enquête auprès de 250 mineurs franciliens âgés de 15 à 17 ans</a:t>
            </a:r>
            <a:endParaRPr sz="1400" b="0" i="0" u="none" strike="noStrike" cap="none">
              <a:solidFill>
                <a:srgbClr val="000000"/>
              </a:solidFill>
              <a:latin typeface="Arial"/>
              <a:ea typeface="Arial"/>
              <a:cs typeface="Arial"/>
              <a:sym typeface="Arial"/>
            </a:endParaRPr>
          </a:p>
        </p:txBody>
      </p:sp>
      <p:sp>
        <p:nvSpPr>
          <p:cNvPr id="578" name="Google Shape;578;g2b2c787defc_0_20"/>
          <p:cNvSpPr txBox="1"/>
          <p:nvPr/>
        </p:nvSpPr>
        <p:spPr>
          <a:xfrm>
            <a:off x="290950" y="4084473"/>
            <a:ext cx="7898400" cy="264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fr-FR" sz="2000" b="1" i="0" u="none" strike="noStrike" cap="none">
                <a:solidFill>
                  <a:srgbClr val="212121"/>
                </a:solidFill>
                <a:latin typeface="Calibri"/>
                <a:ea typeface="Calibri"/>
                <a:cs typeface="Calibri"/>
                <a:sym typeface="Calibri"/>
              </a:rPr>
              <a:t>Qu’est-ce qui pose problème dans cette estimation selon vous ?</a:t>
            </a:r>
            <a:endParaRPr sz="2000" b="1" i="0" u="none" strike="noStrike" cap="none">
              <a:solidFill>
                <a:srgbClr val="21212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fr-FR" sz="2000" b="1">
                <a:solidFill>
                  <a:srgbClr val="212121"/>
                </a:solidFill>
                <a:latin typeface="Calibri"/>
                <a:ea typeface="Calibri"/>
                <a:cs typeface="Calibri"/>
                <a:sym typeface="Calibri"/>
              </a:rPr>
              <a:t>On n’a pris en compte que les personnes qui ont déjà été exposées à de la pornographie (alors qu’il aurait fallu compter les autres en leur attribuant leur âge) ; on a calculé une moyenne plutôt qu’une médiane ; l’âge des jeunes de l’échantillon est déjà faible</a:t>
            </a:r>
            <a:endParaRPr sz="2000" b="1">
              <a:solidFill>
                <a:srgbClr val="21212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fr-FR" sz="2000">
                <a:solidFill>
                  <a:srgbClr val="212121"/>
                </a:solidFill>
                <a:latin typeface="Calibri"/>
                <a:ea typeface="Calibri"/>
                <a:cs typeface="Calibri"/>
                <a:sym typeface="Calibri"/>
              </a:rPr>
              <a:t>=&gt; Il faut faire attention en analysant les valeurs extrêmes car elles sont très volatiles, particulièrement dans un échantillon restreint.</a:t>
            </a:r>
            <a:endParaRPr sz="2000">
              <a:solidFill>
                <a:srgbClr val="21212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endParaRPr sz="2000">
              <a:solidFill>
                <a:srgbClr val="21212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329f557f827_0_14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45</a:t>
            </a:fld>
            <a:endParaRPr sz="1000">
              <a:solidFill>
                <a:srgbClr val="808080"/>
              </a:solidFill>
              <a:latin typeface="Arial"/>
              <a:ea typeface="Arial"/>
              <a:cs typeface="Arial"/>
              <a:sym typeface="Arial"/>
            </a:endParaRPr>
          </a:p>
        </p:txBody>
      </p:sp>
      <p:sp>
        <p:nvSpPr>
          <p:cNvPr id="584" name="Google Shape;584;g329f557f827_0_14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5" name="Google Shape;585;g329f557f827_0_149"/>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3. Le mode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586" name="Google Shape;586;g329f557f827_0_149"/>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587" name="Google Shape;587;g329f557f827_0_149"/>
          <p:cNvSpPr txBox="1"/>
          <p:nvPr/>
        </p:nvSpPr>
        <p:spPr>
          <a:xfrm>
            <a:off x="467650" y="1671575"/>
            <a:ext cx="8293200" cy="45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FR" sz="2100" b="1" i="1" u="none" strike="noStrike" cap="none">
                <a:solidFill>
                  <a:srgbClr val="E69138"/>
                </a:solidFill>
                <a:latin typeface="Calibri"/>
                <a:ea typeface="Calibri"/>
                <a:cs typeface="Calibri"/>
                <a:sym typeface="Calibri"/>
              </a:rPr>
              <a:t>Qu’est-ce que le mode?</a:t>
            </a:r>
            <a:endParaRPr sz="2100" b="1" i="1" u="none" strike="noStrike" cap="none">
              <a:solidFill>
                <a:srgbClr val="E69138"/>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2100" b="1" i="0" u="none" strike="noStrike" cap="none">
              <a:solidFill>
                <a:schemeClr val="dk1"/>
              </a:solidFill>
              <a:latin typeface="Calibri"/>
              <a:ea typeface="Calibri"/>
              <a:cs typeface="Calibri"/>
              <a:sym typeface="Calibri"/>
            </a:endParaRPr>
          </a:p>
        </p:txBody>
      </p:sp>
      <p:sp>
        <p:nvSpPr>
          <p:cNvPr id="588" name="Google Shape;588;g329f557f827_0_149"/>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2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46</a:t>
            </a:fld>
            <a:endParaRPr sz="1000">
              <a:solidFill>
                <a:srgbClr val="808080"/>
              </a:solidFill>
              <a:latin typeface="Arial"/>
              <a:ea typeface="Arial"/>
              <a:cs typeface="Arial"/>
              <a:sym typeface="Arial"/>
            </a:endParaRPr>
          </a:p>
        </p:txBody>
      </p:sp>
      <p:sp>
        <p:nvSpPr>
          <p:cNvPr id="594" name="Google Shape;594;p2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5" name="Google Shape;595;p21"/>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3. Le mode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596" name="Google Shape;596;p21"/>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597" name="Google Shape;597;p21"/>
          <p:cNvSpPr txBox="1"/>
          <p:nvPr/>
        </p:nvSpPr>
        <p:spPr>
          <a:xfrm>
            <a:off x="467650" y="1671575"/>
            <a:ext cx="8293200" cy="45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FR" sz="2100" b="1" i="1" u="none" strike="noStrike" cap="none">
                <a:solidFill>
                  <a:srgbClr val="E69138"/>
                </a:solidFill>
                <a:latin typeface="Calibri"/>
                <a:ea typeface="Calibri"/>
                <a:cs typeface="Calibri"/>
                <a:sym typeface="Calibri"/>
              </a:rPr>
              <a:t>Qu’est-ce que le mode?</a:t>
            </a:r>
            <a:endParaRPr sz="2100" b="1" i="1" u="none" strike="noStrike" cap="none">
              <a:solidFill>
                <a:srgbClr val="E69138"/>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fr-FR" sz="2100" b="1" i="0" u="none" strike="noStrike" cap="none">
                <a:solidFill>
                  <a:schemeClr val="dk1"/>
                </a:solidFill>
                <a:latin typeface="Calibri"/>
                <a:ea typeface="Calibri"/>
                <a:cs typeface="Calibri"/>
                <a:sym typeface="Calibri"/>
              </a:rPr>
              <a:t>Définition: </a:t>
            </a:r>
            <a:r>
              <a:rPr lang="fr-FR" sz="2100" b="0" i="0" u="none" strike="noStrike" cap="none">
                <a:solidFill>
                  <a:schemeClr val="dk1"/>
                </a:solidFill>
                <a:latin typeface="Calibri"/>
                <a:ea typeface="Calibri"/>
                <a:cs typeface="Calibri"/>
                <a:sym typeface="Calibri"/>
              </a:rPr>
              <a:t>Le mode est </a:t>
            </a:r>
            <a:r>
              <a:rPr lang="fr-FR" sz="2100" b="1" i="0" u="none" strike="noStrike" cap="none">
                <a:solidFill>
                  <a:schemeClr val="dk1"/>
                </a:solidFill>
                <a:latin typeface="Calibri"/>
                <a:ea typeface="Calibri"/>
                <a:cs typeface="Calibri"/>
                <a:sym typeface="Calibri"/>
              </a:rPr>
              <a:t>la modalité qui a été sélectionnée le plus grand nombre de fois.</a:t>
            </a:r>
            <a:endParaRPr/>
          </a:p>
          <a:p>
            <a:pPr marL="457200" marR="0" lvl="0" indent="-228600" algn="l" rtl="0">
              <a:lnSpc>
                <a:spcPct val="100000"/>
              </a:lnSpc>
              <a:spcBef>
                <a:spcPts val="0"/>
              </a:spcBef>
              <a:spcAft>
                <a:spcPts val="0"/>
              </a:spcAft>
              <a:buClr>
                <a:schemeClr val="dk1"/>
              </a:buClr>
              <a:buSzPts val="2100"/>
              <a:buFont typeface="Calibri"/>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2100" b="1" i="0" u="none" strike="noStrike" cap="none">
              <a:solidFill>
                <a:schemeClr val="dk1"/>
              </a:solidFill>
              <a:latin typeface="Calibri"/>
              <a:ea typeface="Calibri"/>
              <a:cs typeface="Calibri"/>
              <a:sym typeface="Calibri"/>
            </a:endParaRPr>
          </a:p>
        </p:txBody>
      </p:sp>
      <p:sp>
        <p:nvSpPr>
          <p:cNvPr id="598" name="Google Shape;598;p21"/>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329f557f827_0_13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47</a:t>
            </a:fld>
            <a:endParaRPr sz="1000">
              <a:solidFill>
                <a:srgbClr val="808080"/>
              </a:solidFill>
              <a:latin typeface="Arial"/>
              <a:ea typeface="Arial"/>
              <a:cs typeface="Arial"/>
              <a:sym typeface="Arial"/>
            </a:endParaRPr>
          </a:p>
        </p:txBody>
      </p:sp>
      <p:sp>
        <p:nvSpPr>
          <p:cNvPr id="604" name="Google Shape;604;g329f557f827_0_13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5" name="Google Shape;605;g329f557f827_0_139"/>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3. Le mode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606" name="Google Shape;606;g329f557f827_0_139"/>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607" name="Google Shape;607;g329f557f827_0_139"/>
          <p:cNvSpPr txBox="1"/>
          <p:nvPr/>
        </p:nvSpPr>
        <p:spPr>
          <a:xfrm>
            <a:off x="467650" y="1671575"/>
            <a:ext cx="8293200" cy="45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FR" sz="2100" b="1" i="1" u="none" strike="noStrike" cap="none">
                <a:solidFill>
                  <a:srgbClr val="E69138"/>
                </a:solidFill>
                <a:latin typeface="Calibri"/>
                <a:ea typeface="Calibri"/>
                <a:cs typeface="Calibri"/>
                <a:sym typeface="Calibri"/>
              </a:rPr>
              <a:t>Qu’est-ce que le mode?</a:t>
            </a:r>
            <a:endParaRPr sz="2100" b="1" i="1" u="none" strike="noStrike" cap="none">
              <a:solidFill>
                <a:srgbClr val="E69138"/>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fr-FR" sz="2100" b="1" i="0" u="none" strike="noStrike" cap="none">
                <a:solidFill>
                  <a:schemeClr val="dk1"/>
                </a:solidFill>
                <a:latin typeface="Calibri"/>
                <a:ea typeface="Calibri"/>
                <a:cs typeface="Calibri"/>
                <a:sym typeface="Calibri"/>
              </a:rPr>
              <a:t>Définition: </a:t>
            </a:r>
            <a:r>
              <a:rPr lang="fr-FR" sz="2100" b="0" i="0" u="none" strike="noStrike" cap="none">
                <a:solidFill>
                  <a:schemeClr val="dk1"/>
                </a:solidFill>
                <a:latin typeface="Calibri"/>
                <a:ea typeface="Calibri"/>
                <a:cs typeface="Calibri"/>
                <a:sym typeface="Calibri"/>
              </a:rPr>
              <a:t>Le mode est </a:t>
            </a:r>
            <a:r>
              <a:rPr lang="fr-FR" sz="2100" b="1" i="0" u="none" strike="noStrike" cap="none">
                <a:solidFill>
                  <a:schemeClr val="dk1"/>
                </a:solidFill>
                <a:latin typeface="Calibri"/>
                <a:ea typeface="Calibri"/>
                <a:cs typeface="Calibri"/>
                <a:sym typeface="Calibri"/>
              </a:rPr>
              <a:t>la modalité qui a été sélectionnée le plus grand nombre de fois.</a:t>
            </a:r>
            <a:endParaRPr/>
          </a:p>
          <a:p>
            <a:pPr marL="457200" marR="0" lvl="0" indent="-228600" algn="l" rtl="0">
              <a:lnSpc>
                <a:spcPct val="100000"/>
              </a:lnSpc>
              <a:spcBef>
                <a:spcPts val="0"/>
              </a:spcBef>
              <a:spcAft>
                <a:spcPts val="0"/>
              </a:spcAft>
              <a:buClr>
                <a:schemeClr val="dk1"/>
              </a:buClr>
              <a:buSzPts val="2100"/>
              <a:buFont typeface="Calibri"/>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fr-FR" sz="2100" b="0" i="0" u="none" strike="noStrike" cap="none">
                <a:solidFill>
                  <a:schemeClr val="dk1"/>
                </a:solidFill>
                <a:latin typeface="Calibri"/>
                <a:ea typeface="Calibri"/>
                <a:cs typeface="Calibri"/>
                <a:sym typeface="Calibri"/>
              </a:rPr>
              <a:t>Application: réponses 5 étudiants : 10, 10, 2, 6, 5. </a:t>
            </a:r>
            <a:endParaRPr/>
          </a:p>
          <a:p>
            <a:pPr marL="0" marR="0" lvl="0" indent="0" algn="l" rtl="0">
              <a:lnSpc>
                <a:spcPct val="100000"/>
              </a:lnSpc>
              <a:spcBef>
                <a:spcPts val="0"/>
              </a:spcBef>
              <a:spcAft>
                <a:spcPts val="0"/>
              </a:spcAft>
              <a:buClr>
                <a:schemeClr val="dk1"/>
              </a:buClr>
              <a:buSzPts val="1100"/>
              <a:buFont typeface="Arial"/>
              <a:buNone/>
            </a:pPr>
            <a:endParaRPr sz="2100" b="1" i="0" u="none" strike="noStrike" cap="none">
              <a:solidFill>
                <a:schemeClr val="dk1"/>
              </a:solidFill>
              <a:latin typeface="Calibri"/>
              <a:ea typeface="Calibri"/>
              <a:cs typeface="Calibri"/>
              <a:sym typeface="Calibri"/>
            </a:endParaRPr>
          </a:p>
        </p:txBody>
      </p:sp>
      <p:sp>
        <p:nvSpPr>
          <p:cNvPr id="608" name="Google Shape;608;g329f557f827_0_139"/>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329f557f827_0_12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48</a:t>
            </a:fld>
            <a:endParaRPr sz="1000">
              <a:solidFill>
                <a:srgbClr val="808080"/>
              </a:solidFill>
              <a:latin typeface="Arial"/>
              <a:ea typeface="Arial"/>
              <a:cs typeface="Arial"/>
              <a:sym typeface="Arial"/>
            </a:endParaRPr>
          </a:p>
        </p:txBody>
      </p:sp>
      <p:sp>
        <p:nvSpPr>
          <p:cNvPr id="614" name="Google Shape;614;g329f557f827_0_12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5" name="Google Shape;615;g329f557f827_0_129"/>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3. Le mode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616" name="Google Shape;616;g329f557f827_0_129"/>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617" name="Google Shape;617;g329f557f827_0_129"/>
          <p:cNvSpPr txBox="1"/>
          <p:nvPr/>
        </p:nvSpPr>
        <p:spPr>
          <a:xfrm>
            <a:off x="467650" y="1671575"/>
            <a:ext cx="8293200" cy="45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FR" sz="2100" b="1" i="1" u="none" strike="noStrike" cap="none">
                <a:solidFill>
                  <a:srgbClr val="E69138"/>
                </a:solidFill>
                <a:latin typeface="Calibri"/>
                <a:ea typeface="Calibri"/>
                <a:cs typeface="Calibri"/>
                <a:sym typeface="Calibri"/>
              </a:rPr>
              <a:t>Qu’est-ce que le mode?</a:t>
            </a:r>
            <a:endParaRPr sz="2100" b="1" i="1" u="none" strike="noStrike" cap="none">
              <a:solidFill>
                <a:srgbClr val="E69138"/>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fr-FR" sz="2100" b="1" i="0" u="none" strike="noStrike" cap="none">
                <a:solidFill>
                  <a:schemeClr val="dk1"/>
                </a:solidFill>
                <a:latin typeface="Calibri"/>
                <a:ea typeface="Calibri"/>
                <a:cs typeface="Calibri"/>
                <a:sym typeface="Calibri"/>
              </a:rPr>
              <a:t>Définition: </a:t>
            </a:r>
            <a:r>
              <a:rPr lang="fr-FR" sz="2100" b="0" i="0" u="none" strike="noStrike" cap="none">
                <a:solidFill>
                  <a:schemeClr val="dk1"/>
                </a:solidFill>
                <a:latin typeface="Calibri"/>
                <a:ea typeface="Calibri"/>
                <a:cs typeface="Calibri"/>
                <a:sym typeface="Calibri"/>
              </a:rPr>
              <a:t>Le mode est </a:t>
            </a:r>
            <a:r>
              <a:rPr lang="fr-FR" sz="2100" b="1" i="0" u="none" strike="noStrike" cap="none">
                <a:solidFill>
                  <a:schemeClr val="dk1"/>
                </a:solidFill>
                <a:latin typeface="Calibri"/>
                <a:ea typeface="Calibri"/>
                <a:cs typeface="Calibri"/>
                <a:sym typeface="Calibri"/>
              </a:rPr>
              <a:t>la modalité qui a été sélectionnée le plus grand nombre de fois.</a:t>
            </a:r>
            <a:endParaRPr/>
          </a:p>
          <a:p>
            <a:pPr marL="457200" marR="0" lvl="0" indent="-228600" algn="l" rtl="0">
              <a:lnSpc>
                <a:spcPct val="100000"/>
              </a:lnSpc>
              <a:spcBef>
                <a:spcPts val="0"/>
              </a:spcBef>
              <a:spcAft>
                <a:spcPts val="0"/>
              </a:spcAft>
              <a:buClr>
                <a:schemeClr val="dk1"/>
              </a:buClr>
              <a:buSzPts val="2100"/>
              <a:buFont typeface="Calibri"/>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fr-FR" sz="2100" b="0" i="0" u="none" strike="noStrike" cap="none">
                <a:solidFill>
                  <a:schemeClr val="dk1"/>
                </a:solidFill>
                <a:latin typeface="Calibri"/>
                <a:ea typeface="Calibri"/>
                <a:cs typeface="Calibri"/>
                <a:sym typeface="Calibri"/>
              </a:rPr>
              <a:t>Application: réponses 5 étudiants : 10, 10, 2, 6, 5. </a:t>
            </a:r>
            <a:endParaRPr/>
          </a:p>
          <a:p>
            <a:pPr marL="0" marR="0" lvl="0" indent="0" algn="l" rtl="0">
              <a:lnSpc>
                <a:spcPct val="100000"/>
              </a:lnSpc>
              <a:spcBef>
                <a:spcPts val="0"/>
              </a:spcBef>
              <a:spcAft>
                <a:spcPts val="0"/>
              </a:spcAft>
              <a:buNone/>
            </a:pPr>
            <a:r>
              <a:rPr lang="fr-FR" sz="2100" b="0" i="0" u="none" strike="noStrike" cap="none">
                <a:solidFill>
                  <a:schemeClr val="dk1"/>
                </a:solidFill>
                <a:latin typeface="Calibri"/>
                <a:ea typeface="Calibri"/>
                <a:cs typeface="Calibri"/>
                <a:sym typeface="Calibri"/>
              </a:rPr>
              <a:t>Le mode est 10.</a:t>
            </a:r>
            <a:endParaRPr/>
          </a:p>
          <a:p>
            <a:pPr marL="0" marR="0" lvl="0" indent="0" algn="l" rtl="0">
              <a:lnSpc>
                <a:spcPct val="100000"/>
              </a:lnSpc>
              <a:spcBef>
                <a:spcPts val="0"/>
              </a:spcBef>
              <a:spcAft>
                <a:spcPts val="0"/>
              </a:spcAft>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2100" b="1" i="0" u="none" strike="noStrike" cap="none">
              <a:solidFill>
                <a:schemeClr val="dk1"/>
              </a:solidFill>
              <a:latin typeface="Calibri"/>
              <a:ea typeface="Calibri"/>
              <a:cs typeface="Calibri"/>
              <a:sym typeface="Calibri"/>
            </a:endParaRPr>
          </a:p>
        </p:txBody>
      </p:sp>
      <p:sp>
        <p:nvSpPr>
          <p:cNvPr id="618" name="Google Shape;618;g329f557f827_0_129"/>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329f557f827_0_16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49</a:t>
            </a:fld>
            <a:endParaRPr sz="1000">
              <a:solidFill>
                <a:srgbClr val="808080"/>
              </a:solidFill>
              <a:latin typeface="Arial"/>
              <a:ea typeface="Arial"/>
              <a:cs typeface="Arial"/>
              <a:sym typeface="Arial"/>
            </a:endParaRPr>
          </a:p>
        </p:txBody>
      </p:sp>
      <p:sp>
        <p:nvSpPr>
          <p:cNvPr id="624" name="Google Shape;624;g329f557f827_0_16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5" name="Google Shape;625;g329f557f827_0_169"/>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3. Le mode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626" name="Google Shape;626;g329f557f827_0_169"/>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627" name="Google Shape;627;g329f557f827_0_169"/>
          <p:cNvSpPr txBox="1"/>
          <p:nvPr/>
        </p:nvSpPr>
        <p:spPr>
          <a:xfrm>
            <a:off x="467650" y="1671575"/>
            <a:ext cx="8293200" cy="45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FR" sz="2100" b="1" i="1" u="none" strike="noStrike" cap="none">
                <a:solidFill>
                  <a:srgbClr val="E69138"/>
                </a:solidFill>
                <a:latin typeface="Calibri"/>
                <a:ea typeface="Calibri"/>
                <a:cs typeface="Calibri"/>
                <a:sym typeface="Calibri"/>
              </a:rPr>
              <a:t>Qu’est-ce que le mode?</a:t>
            </a:r>
            <a:endParaRPr sz="2100" b="1" i="1" u="none" strike="noStrike" cap="none">
              <a:solidFill>
                <a:srgbClr val="E69138"/>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fr-FR" sz="2100" b="1" i="0" u="none" strike="noStrike" cap="none">
                <a:solidFill>
                  <a:schemeClr val="dk1"/>
                </a:solidFill>
                <a:latin typeface="Calibri"/>
                <a:ea typeface="Calibri"/>
                <a:cs typeface="Calibri"/>
                <a:sym typeface="Calibri"/>
              </a:rPr>
              <a:t>Définition: </a:t>
            </a:r>
            <a:r>
              <a:rPr lang="fr-FR" sz="2100" b="0" i="0" u="none" strike="noStrike" cap="none">
                <a:solidFill>
                  <a:schemeClr val="dk1"/>
                </a:solidFill>
                <a:latin typeface="Calibri"/>
                <a:ea typeface="Calibri"/>
                <a:cs typeface="Calibri"/>
                <a:sym typeface="Calibri"/>
              </a:rPr>
              <a:t>Le mode est </a:t>
            </a:r>
            <a:r>
              <a:rPr lang="fr-FR" sz="2100" b="1" i="0" u="none" strike="noStrike" cap="none">
                <a:solidFill>
                  <a:schemeClr val="dk1"/>
                </a:solidFill>
                <a:latin typeface="Calibri"/>
                <a:ea typeface="Calibri"/>
                <a:cs typeface="Calibri"/>
                <a:sym typeface="Calibri"/>
              </a:rPr>
              <a:t>la modalité qui a été sélectionnée le plus grand nombre de fois.</a:t>
            </a:r>
            <a:endParaRPr/>
          </a:p>
          <a:p>
            <a:pPr marL="457200" marR="0" lvl="0" indent="-228600" algn="l" rtl="0">
              <a:lnSpc>
                <a:spcPct val="100000"/>
              </a:lnSpc>
              <a:spcBef>
                <a:spcPts val="0"/>
              </a:spcBef>
              <a:spcAft>
                <a:spcPts val="0"/>
              </a:spcAft>
              <a:buClr>
                <a:schemeClr val="dk1"/>
              </a:buClr>
              <a:buSzPts val="2100"/>
              <a:buFont typeface="Calibri"/>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fr-FR" sz="2100" b="0" i="0" u="none" strike="noStrike" cap="none">
                <a:solidFill>
                  <a:schemeClr val="dk1"/>
                </a:solidFill>
                <a:latin typeface="Calibri"/>
                <a:ea typeface="Calibri"/>
                <a:cs typeface="Calibri"/>
                <a:sym typeface="Calibri"/>
              </a:rPr>
              <a:t>Application: réponses 5 étudiants : 10, 10, 2, 6, 5. </a:t>
            </a:r>
            <a:endParaRPr/>
          </a:p>
          <a:p>
            <a:pPr marL="0" marR="0" lvl="0" indent="0" algn="l" rtl="0">
              <a:lnSpc>
                <a:spcPct val="100000"/>
              </a:lnSpc>
              <a:spcBef>
                <a:spcPts val="0"/>
              </a:spcBef>
              <a:spcAft>
                <a:spcPts val="0"/>
              </a:spcAft>
              <a:buNone/>
            </a:pPr>
            <a:r>
              <a:rPr lang="fr-FR" sz="2100" b="0" i="0" u="none" strike="noStrike" cap="none">
                <a:solidFill>
                  <a:schemeClr val="dk1"/>
                </a:solidFill>
                <a:latin typeface="Calibri"/>
                <a:ea typeface="Calibri"/>
                <a:cs typeface="Calibri"/>
                <a:sym typeface="Calibri"/>
              </a:rPr>
              <a:t>Le mode est 10.</a:t>
            </a:r>
            <a:endParaRPr/>
          </a:p>
          <a:p>
            <a:pPr marL="0" marR="0" lvl="0" indent="0" algn="l" rtl="0">
              <a:lnSpc>
                <a:spcPct val="100000"/>
              </a:lnSpc>
              <a:spcBef>
                <a:spcPts val="0"/>
              </a:spcBef>
              <a:spcAft>
                <a:spcPts val="0"/>
              </a:spcAft>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fr-FR" sz="2100" b="0" i="0" u="none" strike="noStrike" cap="none">
                <a:solidFill>
                  <a:schemeClr val="dk1"/>
                </a:solidFill>
                <a:latin typeface="Calibri"/>
                <a:ea typeface="Calibri"/>
                <a:cs typeface="Calibri"/>
                <a:sym typeface="Calibri"/>
              </a:rPr>
              <a:t>S’applique aussi aux variables qualitatives nominales:</a:t>
            </a:r>
            <a:endParaRPr/>
          </a:p>
          <a:p>
            <a:pPr marL="0" marR="0" lvl="0" indent="0" algn="l" rtl="0">
              <a:lnSpc>
                <a:spcPct val="100000"/>
              </a:lnSpc>
              <a:spcBef>
                <a:spcPts val="0"/>
              </a:spcBef>
              <a:spcAft>
                <a:spcPts val="0"/>
              </a:spcAft>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2100" b="1" i="0" u="none" strike="noStrike" cap="none">
              <a:solidFill>
                <a:schemeClr val="dk1"/>
              </a:solidFill>
              <a:latin typeface="Calibri"/>
              <a:ea typeface="Calibri"/>
              <a:cs typeface="Calibri"/>
              <a:sym typeface="Calibri"/>
            </a:endParaRPr>
          </a:p>
        </p:txBody>
      </p:sp>
      <p:sp>
        <p:nvSpPr>
          <p:cNvPr id="628" name="Google Shape;628;g329f557f827_0_169"/>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pic>
        <p:nvPicPr>
          <p:cNvPr id="629" name="Google Shape;629;g329f557f827_0_169" descr="A black background with white text&#10;&#10;AI-generated content may be incorrect."/>
          <p:cNvPicPr preferRelativeResize="0"/>
          <p:nvPr/>
        </p:nvPicPr>
        <p:blipFill rotWithShape="1">
          <a:blip r:embed="rId3">
            <a:alphaModFix/>
          </a:blip>
          <a:srcRect/>
          <a:stretch/>
        </p:blipFill>
        <p:spPr>
          <a:xfrm>
            <a:off x="1500000" y="4432892"/>
            <a:ext cx="5511800" cy="787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32837e3512d_0_1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5</a:t>
            </a:fld>
            <a:endParaRPr sz="1000">
              <a:solidFill>
                <a:srgbClr val="808080"/>
              </a:solidFill>
              <a:latin typeface="Arial"/>
              <a:ea typeface="Arial"/>
              <a:cs typeface="Arial"/>
              <a:sym typeface="Arial"/>
            </a:endParaRPr>
          </a:p>
        </p:txBody>
      </p:sp>
      <p:sp>
        <p:nvSpPr>
          <p:cNvPr id="113" name="Google Shape;113;g32837e3512d_0_1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4" name="Google Shape;114;g32837e3512d_0_10"/>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115" name="Google Shape;115;g32837e3512d_0_10"/>
          <p:cNvSpPr txBox="1"/>
          <p:nvPr/>
        </p:nvSpPr>
        <p:spPr>
          <a:xfrm>
            <a:off x="467925" y="1846650"/>
            <a:ext cx="8219100" cy="4215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90000"/>
              </a:lnSpc>
              <a:spcBef>
                <a:spcPts val="25"/>
              </a:spcBef>
              <a:spcAft>
                <a:spcPts val="0"/>
              </a:spcAft>
              <a:buClr>
                <a:schemeClr val="dk1"/>
              </a:buClr>
              <a:buSzPts val="1800"/>
              <a:buFont typeface="Arial"/>
              <a:buChar char="-"/>
            </a:pPr>
            <a:r>
              <a:rPr lang="fr-FR" sz="1800" b="1" i="0" u="none" strike="noStrike" cap="none">
                <a:solidFill>
                  <a:schemeClr val="dk1"/>
                </a:solidFill>
                <a:latin typeface="Calibri"/>
                <a:ea typeface="Calibri"/>
                <a:cs typeface="Calibri"/>
                <a:sym typeface="Calibri"/>
              </a:rPr>
              <a:t>L'analyse univariée </a:t>
            </a:r>
            <a:r>
              <a:rPr lang="fr-FR" sz="1800" b="0" i="0" u="none" strike="noStrike" cap="none">
                <a:solidFill>
                  <a:schemeClr val="dk1"/>
                </a:solidFill>
                <a:latin typeface="Calibri"/>
                <a:ea typeface="Calibri"/>
                <a:cs typeface="Calibri"/>
                <a:sym typeface="Calibri"/>
              </a:rPr>
              <a:t>consiste à examiner chaque variable, une par une, afin d’obtenir des statistiques descriptives (moyenne, médiane, par exemple).</a:t>
            </a:r>
            <a:br>
              <a:rPr lang="fr-FR" sz="1800" b="0" i="0" u="none" strike="noStrike" cap="none">
                <a:solidFill>
                  <a:schemeClr val="dk1"/>
                </a:solidFill>
                <a:latin typeface="Calibri"/>
                <a:ea typeface="Calibri"/>
                <a:cs typeface="Calibri"/>
                <a:sym typeface="Calibri"/>
              </a:rPr>
            </a:br>
            <a:endParaRPr sz="1800" b="0" i="0" u="none" strike="noStrike" cap="none">
              <a:solidFill>
                <a:schemeClr val="dk1"/>
              </a:solidFill>
              <a:latin typeface="Calibri"/>
              <a:ea typeface="Calibri"/>
              <a:cs typeface="Calibri"/>
              <a:sym typeface="Calibri"/>
            </a:endParaRPr>
          </a:p>
          <a:p>
            <a:pPr marL="457200" marR="0" lvl="0" indent="-342900" algn="l" rtl="0">
              <a:lnSpc>
                <a:spcPct val="90000"/>
              </a:lnSpc>
              <a:spcBef>
                <a:spcPts val="0"/>
              </a:spcBef>
              <a:spcAft>
                <a:spcPts val="0"/>
              </a:spcAft>
              <a:buClr>
                <a:schemeClr val="dk1"/>
              </a:buClr>
              <a:buSzPts val="1800"/>
              <a:buFont typeface="Arial"/>
              <a:buChar char="-"/>
            </a:pPr>
            <a:r>
              <a:rPr lang="fr-FR" sz="1800" b="1" i="0" u="none" strike="noStrike" cap="none">
                <a:solidFill>
                  <a:schemeClr val="dk1"/>
                </a:solidFill>
                <a:latin typeface="Calibri"/>
                <a:ea typeface="Calibri"/>
                <a:cs typeface="Calibri"/>
                <a:sym typeface="Calibri"/>
              </a:rPr>
              <a:t>L'analyse bivariée </a:t>
            </a:r>
            <a:r>
              <a:rPr lang="fr-FR" sz="1800" b="0" i="0" u="none" strike="noStrike" cap="none">
                <a:solidFill>
                  <a:schemeClr val="dk1"/>
                </a:solidFill>
                <a:latin typeface="Calibri"/>
                <a:ea typeface="Calibri"/>
                <a:cs typeface="Calibri"/>
                <a:sym typeface="Calibri"/>
              </a:rPr>
              <a:t>consiste à examiner les associations entre des paires de variables et à essayer de comprendre comment ces associations fonctionnent (par exemple, le coefficient de corrélation de Pearson, le test du Khi-deux). L’analyse bivariée contient aussi des tableaux croisés (de contingence)</a:t>
            </a:r>
            <a:br>
              <a:rPr lang="fr-FR" sz="1800" b="0" i="0" u="none" strike="noStrike" cap="none">
                <a:solidFill>
                  <a:schemeClr val="dk1"/>
                </a:solidFill>
                <a:latin typeface="Calibri"/>
                <a:ea typeface="Calibri"/>
                <a:cs typeface="Calibri"/>
                <a:sym typeface="Calibri"/>
              </a:rPr>
            </a:br>
            <a:endParaRPr sz="1800" b="0" i="0" u="none" strike="noStrike" cap="none">
              <a:solidFill>
                <a:schemeClr val="dk1"/>
              </a:solidFill>
              <a:latin typeface="Calibri"/>
              <a:ea typeface="Calibri"/>
              <a:cs typeface="Calibri"/>
              <a:sym typeface="Calibri"/>
            </a:endParaRPr>
          </a:p>
          <a:p>
            <a:pPr marL="457200" marR="0" lvl="0" indent="-342900" algn="just" rtl="0">
              <a:lnSpc>
                <a:spcPct val="90000"/>
              </a:lnSpc>
              <a:spcBef>
                <a:spcPts val="0"/>
              </a:spcBef>
              <a:spcAft>
                <a:spcPts val="0"/>
              </a:spcAft>
              <a:buClr>
                <a:schemeClr val="dk1"/>
              </a:buClr>
              <a:buSzPts val="1800"/>
              <a:buFont typeface="Arial"/>
              <a:buChar char="-"/>
            </a:pPr>
            <a:r>
              <a:rPr lang="fr-FR" sz="1800" b="1" i="0" u="none" strike="noStrike" cap="none">
                <a:solidFill>
                  <a:schemeClr val="dk1"/>
                </a:solidFill>
                <a:latin typeface="Calibri"/>
                <a:ea typeface="Calibri"/>
                <a:cs typeface="Calibri"/>
                <a:sym typeface="Calibri"/>
              </a:rPr>
              <a:t>L'analyse multivariée </a:t>
            </a:r>
            <a:r>
              <a:rPr lang="fr-FR" sz="1800" b="0" i="0" u="none" strike="noStrike" cap="none">
                <a:solidFill>
                  <a:schemeClr val="dk1"/>
                </a:solidFill>
                <a:latin typeface="Calibri"/>
                <a:ea typeface="Calibri"/>
                <a:cs typeface="Calibri"/>
                <a:sym typeface="Calibri"/>
              </a:rPr>
              <a:t>consiste, entre autres, à comprendre les effets de plus d'une variable indépendante à la fois sur une variable dépendante (régression, par exemple).</a:t>
            </a:r>
            <a:endParaRPr sz="1800" b="0" i="0" u="none" strike="noStrike" cap="none">
              <a:solidFill>
                <a:schemeClr val="dk1"/>
              </a:solidFill>
              <a:latin typeface="Calibri"/>
              <a:ea typeface="Calibri"/>
              <a:cs typeface="Calibri"/>
              <a:sym typeface="Calibri"/>
            </a:endParaRPr>
          </a:p>
          <a:p>
            <a:pPr marL="0" marR="0" lvl="0" indent="457200" algn="l" rtl="0">
              <a:lnSpc>
                <a:spcPct val="90000"/>
              </a:lnSpc>
              <a:spcBef>
                <a:spcPts val="25"/>
              </a:spcBef>
              <a:spcAft>
                <a:spcPts val="0"/>
              </a:spcAft>
              <a:buClr>
                <a:srgbClr val="000000"/>
              </a:buClr>
              <a:buSzPts val="1665"/>
              <a:buFont typeface="Arial"/>
              <a:buNone/>
            </a:pPr>
            <a:endParaRPr sz="1800" b="0" i="0" u="none" strike="noStrike" cap="none">
              <a:solidFill>
                <a:srgbClr val="2E5D5A"/>
              </a:solidFill>
              <a:latin typeface="Calibri"/>
              <a:ea typeface="Calibri"/>
              <a:cs typeface="Calibri"/>
              <a:sym typeface="Calibri"/>
            </a:endParaRPr>
          </a:p>
          <a:p>
            <a:pPr marL="558800" marR="0" lvl="1" indent="0" algn="l" rtl="0">
              <a:lnSpc>
                <a:spcPct val="90000"/>
              </a:lnSpc>
              <a:spcBef>
                <a:spcPts val="25"/>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800" b="0" i="0" u="none" strike="noStrike" cap="none">
              <a:solidFill>
                <a:schemeClr val="dk1"/>
              </a:solidFill>
              <a:latin typeface="Calibri"/>
              <a:ea typeface="Calibri"/>
              <a:cs typeface="Calibri"/>
              <a:sym typeface="Calibri"/>
            </a:endParaRPr>
          </a:p>
        </p:txBody>
      </p:sp>
      <p:sp>
        <p:nvSpPr>
          <p:cNvPr id="116" name="Google Shape;116;g32837e3512d_0_10"/>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Définitions</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g329f557f827_0_15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50</a:t>
            </a:fld>
            <a:endParaRPr sz="1000">
              <a:solidFill>
                <a:srgbClr val="808080"/>
              </a:solidFill>
              <a:latin typeface="Arial"/>
              <a:ea typeface="Arial"/>
              <a:cs typeface="Arial"/>
              <a:sym typeface="Arial"/>
            </a:endParaRPr>
          </a:p>
        </p:txBody>
      </p:sp>
      <p:sp>
        <p:nvSpPr>
          <p:cNvPr id="635" name="Google Shape;635;g329f557f827_0_15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6" name="Google Shape;636;g329f557f827_0_159"/>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3. Le mode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637" name="Google Shape;637;g329f557f827_0_159"/>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638" name="Google Shape;638;g329f557f827_0_159"/>
          <p:cNvSpPr txBox="1"/>
          <p:nvPr/>
        </p:nvSpPr>
        <p:spPr>
          <a:xfrm>
            <a:off x="467650" y="1671575"/>
            <a:ext cx="8293200" cy="45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fr-FR" sz="2100" b="1" i="1" u="none" strike="noStrike" cap="none">
                <a:solidFill>
                  <a:srgbClr val="E69138"/>
                </a:solidFill>
                <a:latin typeface="Calibri"/>
                <a:ea typeface="Calibri"/>
                <a:cs typeface="Calibri"/>
                <a:sym typeface="Calibri"/>
              </a:rPr>
              <a:t>Qu’est-ce que le mode?</a:t>
            </a:r>
            <a:endParaRPr sz="2100" b="1" i="1" u="none" strike="noStrike" cap="none">
              <a:solidFill>
                <a:srgbClr val="E69138"/>
              </a:solidFill>
              <a:latin typeface="Calibri"/>
              <a:ea typeface="Calibri"/>
              <a:cs typeface="Calibri"/>
              <a:sym typeface="Calibri"/>
            </a:endParaRPr>
          </a:p>
          <a:p>
            <a:pPr marL="457200" marR="0" lvl="0" indent="-361950" algn="l" rtl="0">
              <a:lnSpc>
                <a:spcPct val="100000"/>
              </a:lnSpc>
              <a:spcBef>
                <a:spcPts val="0"/>
              </a:spcBef>
              <a:spcAft>
                <a:spcPts val="0"/>
              </a:spcAft>
              <a:buClr>
                <a:schemeClr val="dk1"/>
              </a:buClr>
              <a:buSzPts val="2100"/>
              <a:buFont typeface="Calibri"/>
              <a:buChar char="●"/>
            </a:pPr>
            <a:r>
              <a:rPr lang="fr-FR" sz="2100" b="1" i="0" u="none" strike="noStrike" cap="none">
                <a:solidFill>
                  <a:schemeClr val="dk1"/>
                </a:solidFill>
                <a:latin typeface="Calibri"/>
                <a:ea typeface="Calibri"/>
                <a:cs typeface="Calibri"/>
                <a:sym typeface="Calibri"/>
              </a:rPr>
              <a:t>Définition: </a:t>
            </a:r>
            <a:r>
              <a:rPr lang="fr-FR" sz="2100" b="0" i="0" u="none" strike="noStrike" cap="none">
                <a:solidFill>
                  <a:schemeClr val="dk1"/>
                </a:solidFill>
                <a:latin typeface="Calibri"/>
                <a:ea typeface="Calibri"/>
                <a:cs typeface="Calibri"/>
                <a:sym typeface="Calibri"/>
              </a:rPr>
              <a:t>Le mode est </a:t>
            </a:r>
            <a:r>
              <a:rPr lang="fr-FR" sz="2100" b="1" i="0" u="none" strike="noStrike" cap="none">
                <a:solidFill>
                  <a:schemeClr val="dk1"/>
                </a:solidFill>
                <a:latin typeface="Calibri"/>
                <a:ea typeface="Calibri"/>
                <a:cs typeface="Calibri"/>
                <a:sym typeface="Calibri"/>
              </a:rPr>
              <a:t>la modalité qui a été sélectionnée le plus grand nombre de fois.</a:t>
            </a:r>
            <a:endParaRPr/>
          </a:p>
          <a:p>
            <a:pPr marL="457200" marR="0" lvl="0" indent="-228600" algn="l" rtl="0">
              <a:lnSpc>
                <a:spcPct val="100000"/>
              </a:lnSpc>
              <a:spcBef>
                <a:spcPts val="0"/>
              </a:spcBef>
              <a:spcAft>
                <a:spcPts val="0"/>
              </a:spcAft>
              <a:buClr>
                <a:schemeClr val="dk1"/>
              </a:buClr>
              <a:buSzPts val="2100"/>
              <a:buFont typeface="Calibri"/>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fr-FR" sz="2100" b="0" i="0" u="none" strike="noStrike" cap="none">
                <a:solidFill>
                  <a:schemeClr val="dk1"/>
                </a:solidFill>
                <a:latin typeface="Calibri"/>
                <a:ea typeface="Calibri"/>
                <a:cs typeface="Calibri"/>
                <a:sym typeface="Calibri"/>
              </a:rPr>
              <a:t>Application: réponses 5 étudiants : 10, 10, 2, 6, 5. </a:t>
            </a:r>
            <a:endParaRPr/>
          </a:p>
          <a:p>
            <a:pPr marL="0" marR="0" lvl="0" indent="0" algn="l" rtl="0">
              <a:lnSpc>
                <a:spcPct val="100000"/>
              </a:lnSpc>
              <a:spcBef>
                <a:spcPts val="0"/>
              </a:spcBef>
              <a:spcAft>
                <a:spcPts val="0"/>
              </a:spcAft>
              <a:buNone/>
            </a:pPr>
            <a:r>
              <a:rPr lang="fr-FR" sz="2100" b="0" i="0" u="none" strike="noStrike" cap="none">
                <a:solidFill>
                  <a:schemeClr val="dk1"/>
                </a:solidFill>
                <a:latin typeface="Calibri"/>
                <a:ea typeface="Calibri"/>
                <a:cs typeface="Calibri"/>
                <a:sym typeface="Calibri"/>
              </a:rPr>
              <a:t>Le mode est 10.</a:t>
            </a:r>
            <a:endParaRPr/>
          </a:p>
          <a:p>
            <a:pPr marL="0" marR="0" lvl="0" indent="0" algn="l" rtl="0">
              <a:lnSpc>
                <a:spcPct val="100000"/>
              </a:lnSpc>
              <a:spcBef>
                <a:spcPts val="0"/>
              </a:spcBef>
              <a:spcAft>
                <a:spcPts val="0"/>
              </a:spcAft>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fr-FR" sz="2100" b="0" i="0" u="none" strike="noStrike" cap="none">
                <a:solidFill>
                  <a:schemeClr val="dk1"/>
                </a:solidFill>
                <a:latin typeface="Calibri"/>
                <a:ea typeface="Calibri"/>
                <a:cs typeface="Calibri"/>
                <a:sym typeface="Calibri"/>
              </a:rPr>
              <a:t>S’applique aussi aux variables qualitatives nominales:</a:t>
            </a:r>
            <a:endParaRPr/>
          </a:p>
          <a:p>
            <a:pPr marL="0" marR="0" lvl="0" indent="0" algn="l" rtl="0">
              <a:lnSpc>
                <a:spcPct val="100000"/>
              </a:lnSpc>
              <a:spcBef>
                <a:spcPts val="0"/>
              </a:spcBef>
              <a:spcAft>
                <a:spcPts val="0"/>
              </a:spcAft>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00"/>
              <a:buFont typeface="Arial"/>
              <a:buNone/>
            </a:pPr>
            <a:r>
              <a:rPr lang="fr-FR" sz="2100" b="0" i="0" u="none" strike="noStrike" cap="none">
                <a:solidFill>
                  <a:schemeClr val="dk1"/>
                </a:solidFill>
                <a:latin typeface="Calibri"/>
                <a:ea typeface="Calibri"/>
                <a:cs typeface="Calibri"/>
                <a:sym typeface="Calibri"/>
              </a:rPr>
              <a:t>Le mode est Nanterre</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2100" b="1" i="0" u="none" strike="noStrike" cap="none">
              <a:solidFill>
                <a:schemeClr val="dk1"/>
              </a:solidFill>
              <a:latin typeface="Calibri"/>
              <a:ea typeface="Calibri"/>
              <a:cs typeface="Calibri"/>
              <a:sym typeface="Calibri"/>
            </a:endParaRPr>
          </a:p>
        </p:txBody>
      </p:sp>
      <p:sp>
        <p:nvSpPr>
          <p:cNvPr id="639" name="Google Shape;639;g329f557f827_0_159"/>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pic>
        <p:nvPicPr>
          <p:cNvPr id="640" name="Google Shape;640;g329f557f827_0_159" descr="A black background with white text&#10;&#10;AI-generated content may be incorrect."/>
          <p:cNvPicPr preferRelativeResize="0"/>
          <p:nvPr/>
        </p:nvPicPr>
        <p:blipFill rotWithShape="1">
          <a:blip r:embed="rId3">
            <a:alphaModFix/>
          </a:blip>
          <a:srcRect/>
          <a:stretch/>
        </p:blipFill>
        <p:spPr>
          <a:xfrm>
            <a:off x="1500000" y="4432892"/>
            <a:ext cx="5511800" cy="787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g32993d539db_0_7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51</a:t>
            </a:fld>
            <a:endParaRPr sz="1000">
              <a:solidFill>
                <a:srgbClr val="808080"/>
              </a:solidFill>
              <a:latin typeface="Arial"/>
              <a:ea typeface="Arial"/>
              <a:cs typeface="Arial"/>
              <a:sym typeface="Arial"/>
            </a:endParaRPr>
          </a:p>
        </p:txBody>
      </p:sp>
      <p:sp>
        <p:nvSpPr>
          <p:cNvPr id="646" name="Google Shape;646;g32993d539db_0_75"/>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7" name="Google Shape;647;g32993d539db_0_75"/>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648" name="Google Shape;648;g32993d539db_0_75"/>
          <p:cNvSpPr txBox="1"/>
          <p:nvPr/>
        </p:nvSpPr>
        <p:spPr>
          <a:xfrm>
            <a:off x="788275" y="2345475"/>
            <a:ext cx="7898400" cy="196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649" name="Google Shape;649;g32993d539db_0_75"/>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pic>
        <p:nvPicPr>
          <p:cNvPr id="2" name="Picture 1" descr="A graph with numbers and text&#10;&#10;AI-generated content may be incorrect.">
            <a:extLst>
              <a:ext uri="{FF2B5EF4-FFF2-40B4-BE49-F238E27FC236}">
                <a16:creationId xmlns:a16="http://schemas.microsoft.com/office/drawing/2014/main" id="{4C6AFE6C-E18E-0E5E-C58A-2ECD0C29CE72}"/>
              </a:ext>
            </a:extLst>
          </p:cNvPr>
          <p:cNvPicPr>
            <a:picLocks noChangeAspect="1"/>
          </p:cNvPicPr>
          <p:nvPr/>
        </p:nvPicPr>
        <p:blipFill>
          <a:blip r:embed="rId3"/>
          <a:stretch>
            <a:fillRect/>
          </a:stretch>
        </p:blipFill>
        <p:spPr>
          <a:xfrm>
            <a:off x="685800" y="1255800"/>
            <a:ext cx="7772400" cy="5239264"/>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g32993d539db_0_9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52</a:t>
            </a:fld>
            <a:endParaRPr sz="1000">
              <a:solidFill>
                <a:srgbClr val="808080"/>
              </a:solidFill>
              <a:latin typeface="Arial"/>
              <a:ea typeface="Arial"/>
              <a:cs typeface="Arial"/>
              <a:sym typeface="Arial"/>
            </a:endParaRPr>
          </a:p>
        </p:txBody>
      </p:sp>
      <p:sp>
        <p:nvSpPr>
          <p:cNvPr id="670" name="Google Shape;670;g32993d539db_0_9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1" name="Google Shape;671;g32993d539db_0_96"/>
          <p:cNvSpPr txBox="1"/>
          <p:nvPr/>
        </p:nvSpPr>
        <p:spPr>
          <a:xfrm>
            <a:off x="0" y="698100"/>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II - Indicateurs de tendance centrale - résumé</a:t>
            </a:r>
            <a:endParaRPr sz="3200" b="1" i="0" u="none" strike="noStrike" cap="none">
              <a:solidFill>
                <a:srgbClr val="2E5D5A"/>
              </a:solidFill>
              <a:latin typeface="Calibri"/>
              <a:ea typeface="Calibri"/>
              <a:cs typeface="Calibri"/>
              <a:sym typeface="Calibri"/>
            </a:endParaRPr>
          </a:p>
        </p:txBody>
      </p:sp>
      <p:sp>
        <p:nvSpPr>
          <p:cNvPr id="672" name="Google Shape;672;g32993d539db_0_96"/>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673" name="Google Shape;673;g32993d539db_0_96"/>
          <p:cNvSpPr txBox="1"/>
          <p:nvPr/>
        </p:nvSpPr>
        <p:spPr>
          <a:xfrm>
            <a:off x="788275" y="2345475"/>
            <a:ext cx="7898400" cy="196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674" name="Google Shape;674;g32993d539db_0_96"/>
          <p:cNvSpPr txBox="1"/>
          <p:nvPr/>
        </p:nvSpPr>
        <p:spPr>
          <a:xfrm>
            <a:off x="389700" y="1328224"/>
            <a:ext cx="8490000" cy="5626800"/>
          </a:xfrm>
          <a:prstGeom prst="rect">
            <a:avLst/>
          </a:prstGeom>
          <a:noFill/>
          <a:ln>
            <a:noFill/>
          </a:ln>
        </p:spPr>
        <p:txBody>
          <a:bodyPr spcFirstLastPara="1" wrap="square" lIns="91425" tIns="91425" rIns="91425" bIns="91425" anchor="t" anchorCtr="0">
            <a:noAutofit/>
          </a:bodyPr>
          <a:lstStyle/>
          <a:p>
            <a:pPr marL="457200" marR="0" lvl="0" indent="-368300" algn="just" rtl="0">
              <a:lnSpc>
                <a:spcPct val="100000"/>
              </a:lnSpc>
              <a:spcBef>
                <a:spcPts val="0"/>
              </a:spcBef>
              <a:spcAft>
                <a:spcPts val="0"/>
              </a:spcAft>
              <a:buClr>
                <a:schemeClr val="dk1"/>
              </a:buClr>
              <a:buSzPts val="2200"/>
              <a:buFont typeface="Calibri"/>
              <a:buAutoNum type="arabicPeriod"/>
            </a:pPr>
            <a:r>
              <a:rPr lang="fr-FR" sz="2200" b="1" i="0" u="none" strike="noStrike" cap="none">
                <a:solidFill>
                  <a:schemeClr val="dk1"/>
                </a:solidFill>
                <a:latin typeface="Calibri"/>
                <a:ea typeface="Calibri"/>
                <a:cs typeface="Calibri"/>
                <a:sym typeface="Calibri"/>
              </a:rPr>
              <a:t>Moyenne</a:t>
            </a:r>
            <a:r>
              <a:rPr lang="fr-FR" sz="2200" b="0" i="0" u="none" strike="noStrike" cap="none">
                <a:solidFill>
                  <a:schemeClr val="dk1"/>
                </a:solidFill>
                <a:latin typeface="Calibri"/>
                <a:ea typeface="Calibri"/>
                <a:cs typeface="Calibri"/>
                <a:sym typeface="Calibri"/>
              </a:rPr>
              <a:t> : la </a:t>
            </a:r>
            <a:r>
              <a:rPr lang="fr-FR" sz="2200" b="0" i="0" u="sng" strike="noStrike" cap="none">
                <a:solidFill>
                  <a:schemeClr val="dk1"/>
                </a:solidFill>
                <a:latin typeface="Calibri"/>
                <a:ea typeface="Calibri"/>
                <a:cs typeface="Calibri"/>
                <a:sym typeface="Calibri"/>
              </a:rPr>
              <a:t>somme des valeurs individuelles, divisée par le nombre de valeurs</a:t>
            </a:r>
            <a:r>
              <a:rPr lang="fr-FR" sz="2200" b="0" i="0" u="none" strike="noStrike" cap="none">
                <a:solidFill>
                  <a:schemeClr val="dk1"/>
                </a:solidFill>
                <a:latin typeface="Calibri"/>
                <a:ea typeface="Calibri"/>
                <a:cs typeface="Calibri"/>
                <a:sym typeface="Calibri"/>
              </a:rPr>
              <a:t>.</a:t>
            </a:r>
            <a:endParaRPr sz="1400" b="0" i="0" u="none" strike="noStrike" cap="none">
              <a:solidFill>
                <a:schemeClr val="dk1"/>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2400"/>
              <a:buFont typeface="Arial"/>
              <a:buNone/>
            </a:pPr>
            <a:r>
              <a:rPr lang="fr-FR" sz="2400" b="0" i="0" u="none" strike="noStrike" cap="none">
                <a:solidFill>
                  <a:srgbClr val="00B050"/>
                </a:solidFill>
                <a:latin typeface="Helvetica Neue"/>
                <a:ea typeface="Helvetica Neue"/>
                <a:cs typeface="Helvetica Neue"/>
                <a:sym typeface="Helvetica Neue"/>
              </a:rPr>
              <a:t>✓</a:t>
            </a:r>
            <a:r>
              <a:rPr lang="fr-FR" sz="3200" b="0" i="0" u="none" strike="noStrike" cap="none">
                <a:solidFill>
                  <a:schemeClr val="dk1"/>
                </a:solidFill>
                <a:latin typeface="Helvetica Neue"/>
                <a:ea typeface="Helvetica Neue"/>
                <a:cs typeface="Helvetica Neue"/>
                <a:sym typeface="Helvetica Neue"/>
              </a:rPr>
              <a:t> </a:t>
            </a:r>
            <a:r>
              <a:rPr lang="fr-FR" sz="2200" b="0" i="0" u="none" strike="noStrike" cap="none">
                <a:solidFill>
                  <a:schemeClr val="dk1"/>
                </a:solidFill>
                <a:latin typeface="Calibri"/>
                <a:ea typeface="Calibri"/>
                <a:cs typeface="Calibri"/>
                <a:sym typeface="Calibri"/>
              </a:rPr>
              <a:t>variables quantitatives</a:t>
            </a:r>
            <a:endParaRPr sz="1400" b="0" i="0" u="none" strike="noStrike" cap="none">
              <a:solidFill>
                <a:schemeClr val="dk1"/>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1600"/>
              <a:buFont typeface="Arial"/>
              <a:buNone/>
            </a:pPr>
            <a:r>
              <a:rPr lang="fr-FR" sz="1600" b="0" i="0" u="none" strike="noStrike" cap="none">
                <a:solidFill>
                  <a:schemeClr val="dk1"/>
                </a:solidFill>
                <a:latin typeface="Calibri"/>
                <a:ea typeface="Calibri"/>
                <a:cs typeface="Calibri"/>
                <a:sym typeface="Calibri"/>
              </a:rPr>
              <a:t>❌</a:t>
            </a:r>
            <a:r>
              <a:rPr lang="fr-FR" sz="2200" b="0" i="0" u="none" strike="noStrike" cap="none">
                <a:solidFill>
                  <a:schemeClr val="dk1"/>
                </a:solidFill>
                <a:latin typeface="Calibri"/>
                <a:ea typeface="Calibri"/>
                <a:cs typeface="Calibri"/>
                <a:sym typeface="Calibri"/>
              </a:rPr>
              <a:t> variables qualitatives</a:t>
            </a:r>
            <a:endParaRPr sz="2200" b="0" i="0" u="none" strike="noStrike" cap="none">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alibri"/>
              <a:ea typeface="Calibri"/>
              <a:cs typeface="Calibri"/>
              <a:sym typeface="Calibri"/>
            </a:endParaRPr>
          </a:p>
          <a:p>
            <a:pPr marL="457200" marR="0" lvl="0" indent="-368300" algn="just" rtl="0">
              <a:lnSpc>
                <a:spcPct val="100000"/>
              </a:lnSpc>
              <a:spcBef>
                <a:spcPts val="0"/>
              </a:spcBef>
              <a:spcAft>
                <a:spcPts val="0"/>
              </a:spcAft>
              <a:buClr>
                <a:schemeClr val="dk1"/>
              </a:buClr>
              <a:buSzPts val="2200"/>
              <a:buFont typeface="Calibri"/>
              <a:buAutoNum type="arabicPeriod"/>
            </a:pPr>
            <a:r>
              <a:rPr lang="fr-FR" sz="2200" b="1" i="0" u="none" strike="noStrike" cap="none">
                <a:solidFill>
                  <a:schemeClr val="dk1"/>
                </a:solidFill>
                <a:latin typeface="Calibri"/>
                <a:ea typeface="Calibri"/>
                <a:cs typeface="Calibri"/>
                <a:sym typeface="Calibri"/>
              </a:rPr>
              <a:t>Médiane</a:t>
            </a:r>
            <a:r>
              <a:rPr lang="fr-FR" sz="2200" b="0" i="0" u="none" strike="noStrike" cap="none">
                <a:solidFill>
                  <a:schemeClr val="dk1"/>
                </a:solidFill>
                <a:latin typeface="Calibri"/>
                <a:ea typeface="Calibri"/>
                <a:cs typeface="Calibri"/>
                <a:sym typeface="Calibri"/>
              </a:rPr>
              <a:t> : </a:t>
            </a:r>
            <a:r>
              <a:rPr lang="fr-FR" sz="2200" b="0" i="0" u="sng" strike="noStrike" cap="none">
                <a:solidFill>
                  <a:schemeClr val="dk1"/>
                </a:solidFill>
                <a:latin typeface="Calibri"/>
                <a:ea typeface="Calibri"/>
                <a:cs typeface="Calibri"/>
                <a:sym typeface="Calibri"/>
              </a:rPr>
              <a:t>point central</a:t>
            </a:r>
            <a:r>
              <a:rPr lang="fr-FR" sz="2200" b="0" i="0" u="none" strike="noStrike" cap="none">
                <a:solidFill>
                  <a:schemeClr val="dk1"/>
                </a:solidFill>
                <a:latin typeface="Calibri"/>
                <a:ea typeface="Calibri"/>
                <a:cs typeface="Calibri"/>
                <a:sym typeface="Calibri"/>
              </a:rPr>
              <a:t> d'une distribution </a:t>
            </a:r>
            <a:r>
              <a:rPr lang="fr-FR" sz="2200" b="0" i="0" u="sng" strike="noStrike" cap="none">
                <a:solidFill>
                  <a:schemeClr val="dk1"/>
                </a:solidFill>
                <a:latin typeface="Calibri"/>
                <a:ea typeface="Calibri"/>
                <a:cs typeface="Calibri"/>
                <a:sym typeface="Calibri"/>
              </a:rPr>
              <a:t>au-dessus et au-dessous duquel il y a un nombre égal de valeurs</a:t>
            </a:r>
            <a:r>
              <a:rPr lang="fr-FR" sz="2200" b="0" i="0" u="none" strike="noStrike" cap="none">
                <a:solidFill>
                  <a:schemeClr val="dk1"/>
                </a:solidFill>
                <a:latin typeface="Calibri"/>
                <a:ea typeface="Calibri"/>
                <a:cs typeface="Calibri"/>
                <a:sym typeface="Calibri"/>
              </a:rPr>
              <a:t> dans une distribution.</a:t>
            </a:r>
            <a:endParaRPr sz="2200" b="0" i="0" u="none" strike="noStrike" cap="none">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2400"/>
              <a:buFont typeface="Arial"/>
              <a:buNone/>
            </a:pPr>
            <a:r>
              <a:rPr lang="fr-FR" sz="2400" b="0" i="0" u="none" strike="noStrike" cap="none">
                <a:solidFill>
                  <a:srgbClr val="00B050"/>
                </a:solidFill>
                <a:latin typeface="Helvetica Neue"/>
                <a:ea typeface="Helvetica Neue"/>
                <a:cs typeface="Helvetica Neue"/>
                <a:sym typeface="Helvetica Neue"/>
              </a:rPr>
              <a:t>✓</a:t>
            </a:r>
            <a:r>
              <a:rPr lang="fr-FR" sz="3200" b="0" i="0" u="none" strike="noStrike" cap="none">
                <a:solidFill>
                  <a:schemeClr val="dk1"/>
                </a:solidFill>
                <a:latin typeface="Helvetica Neue"/>
                <a:ea typeface="Helvetica Neue"/>
                <a:cs typeface="Helvetica Neue"/>
                <a:sym typeface="Helvetica Neue"/>
              </a:rPr>
              <a:t> </a:t>
            </a:r>
            <a:r>
              <a:rPr lang="fr-FR" sz="2200" b="0" i="0" u="none" strike="noStrike" cap="none">
                <a:solidFill>
                  <a:schemeClr val="dk1"/>
                </a:solidFill>
                <a:latin typeface="Calibri"/>
                <a:ea typeface="Calibri"/>
                <a:cs typeface="Calibri"/>
                <a:sym typeface="Calibri"/>
              </a:rPr>
              <a:t>variables quantitatives</a:t>
            </a:r>
            <a:endParaRPr sz="1400" b="0" i="0" u="none" strike="noStrike" cap="none">
              <a:solidFill>
                <a:schemeClr val="dk1"/>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1600"/>
              <a:buFont typeface="Arial"/>
              <a:buNone/>
            </a:pPr>
            <a:r>
              <a:rPr lang="fr-FR" sz="1600" b="0" i="0" u="none" strike="noStrike" cap="none">
                <a:solidFill>
                  <a:schemeClr val="dk1"/>
                </a:solidFill>
                <a:latin typeface="Calibri"/>
                <a:ea typeface="Calibri"/>
                <a:cs typeface="Calibri"/>
                <a:sym typeface="Calibri"/>
              </a:rPr>
              <a:t>❌</a:t>
            </a:r>
            <a:r>
              <a:rPr lang="fr-FR" sz="2400" b="0" i="0" u="none" strike="noStrike" cap="none">
                <a:solidFill>
                  <a:schemeClr val="dk1"/>
                </a:solidFill>
                <a:latin typeface="Calibri"/>
                <a:ea typeface="Calibri"/>
                <a:cs typeface="Calibri"/>
                <a:sym typeface="Calibri"/>
              </a:rPr>
              <a:t> </a:t>
            </a:r>
            <a:r>
              <a:rPr lang="fr-FR" sz="2200" b="0" i="0" u="none" strike="noStrike" cap="none">
                <a:solidFill>
                  <a:schemeClr val="dk1"/>
                </a:solidFill>
                <a:latin typeface="Calibri"/>
                <a:ea typeface="Calibri"/>
                <a:cs typeface="Calibri"/>
                <a:sym typeface="Calibri"/>
              </a:rPr>
              <a:t>variables qualitatives</a:t>
            </a:r>
            <a:endParaRPr sz="22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alibri"/>
              <a:ea typeface="Calibri"/>
              <a:cs typeface="Calibri"/>
              <a:sym typeface="Calibri"/>
            </a:endParaRPr>
          </a:p>
          <a:p>
            <a:pPr marL="457200" marR="0" lvl="0" indent="-368300" algn="just" rtl="0">
              <a:lnSpc>
                <a:spcPct val="100000"/>
              </a:lnSpc>
              <a:spcBef>
                <a:spcPts val="0"/>
              </a:spcBef>
              <a:spcAft>
                <a:spcPts val="0"/>
              </a:spcAft>
              <a:buClr>
                <a:schemeClr val="dk1"/>
              </a:buClr>
              <a:buSzPts val="2200"/>
              <a:buFont typeface="Calibri"/>
              <a:buAutoNum type="arabicPeriod"/>
            </a:pPr>
            <a:r>
              <a:rPr lang="fr-FR" sz="2200" b="1" i="0" u="none" strike="noStrike" cap="none">
                <a:solidFill>
                  <a:schemeClr val="dk1"/>
                </a:solidFill>
                <a:latin typeface="Calibri"/>
                <a:ea typeface="Calibri"/>
                <a:cs typeface="Calibri"/>
                <a:sym typeface="Calibri"/>
              </a:rPr>
              <a:t>Mode</a:t>
            </a:r>
            <a:r>
              <a:rPr lang="fr-FR" sz="2200" b="0" i="0" u="none" strike="noStrike" cap="none">
                <a:solidFill>
                  <a:schemeClr val="dk1"/>
                </a:solidFill>
                <a:latin typeface="Calibri"/>
                <a:ea typeface="Calibri"/>
                <a:cs typeface="Calibri"/>
                <a:sym typeface="Calibri"/>
              </a:rPr>
              <a:t> : attribut d'une variable qui </a:t>
            </a:r>
            <a:r>
              <a:rPr lang="fr-FR" sz="2200" b="0" i="0" u="sng" strike="noStrike" cap="none">
                <a:solidFill>
                  <a:schemeClr val="dk1"/>
                </a:solidFill>
                <a:latin typeface="Calibri"/>
                <a:ea typeface="Calibri"/>
                <a:cs typeface="Calibri"/>
                <a:sym typeface="Calibri"/>
              </a:rPr>
              <a:t>apparaît le plus fréquemment</a:t>
            </a:r>
            <a:r>
              <a:rPr lang="fr-FR" sz="2200" b="0" i="0" u="none" strike="noStrike" cap="none">
                <a:solidFill>
                  <a:schemeClr val="dk1"/>
                </a:solidFill>
                <a:latin typeface="Calibri"/>
                <a:ea typeface="Calibri"/>
                <a:cs typeface="Calibri"/>
                <a:sym typeface="Calibri"/>
              </a:rPr>
              <a:t>.</a:t>
            </a:r>
            <a:endParaRPr sz="22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400"/>
              <a:buFont typeface="Arial"/>
              <a:buNone/>
            </a:pPr>
            <a:r>
              <a:rPr lang="fr-FR" sz="2400" b="0" i="0" u="none" strike="noStrike" cap="none">
                <a:solidFill>
                  <a:srgbClr val="00B050"/>
                </a:solidFill>
                <a:latin typeface="Helvetica Neue"/>
                <a:ea typeface="Helvetica Neue"/>
                <a:cs typeface="Helvetica Neue"/>
                <a:sym typeface="Helvetica Neue"/>
              </a:rPr>
              <a:t>✓</a:t>
            </a:r>
            <a:r>
              <a:rPr lang="fr-FR" sz="2400" b="0" i="0" u="none" strike="noStrike" cap="none">
                <a:solidFill>
                  <a:srgbClr val="000000"/>
                </a:solidFill>
                <a:latin typeface="Helvetica Neue"/>
                <a:ea typeface="Helvetica Neue"/>
                <a:cs typeface="Helvetica Neue"/>
                <a:sym typeface="Helvetica Neue"/>
              </a:rPr>
              <a:t> </a:t>
            </a:r>
            <a:r>
              <a:rPr lang="fr-FR" sz="2200" b="0" i="0" u="none" strike="noStrike" cap="none">
                <a:solidFill>
                  <a:schemeClr val="dk1"/>
                </a:solidFill>
                <a:latin typeface="Calibri"/>
                <a:ea typeface="Calibri"/>
                <a:cs typeface="Calibri"/>
                <a:sym typeface="Calibri"/>
              </a:rPr>
              <a:t>variables quantitatives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r>
              <a:rPr lang="fr-FR" sz="2400" b="0" i="0" u="none" strike="noStrike" cap="none">
                <a:solidFill>
                  <a:srgbClr val="00B050"/>
                </a:solidFill>
                <a:latin typeface="Helvetica Neue"/>
                <a:ea typeface="Helvetica Neue"/>
                <a:cs typeface="Helvetica Neue"/>
                <a:sym typeface="Helvetica Neue"/>
              </a:rPr>
              <a:t>✓</a:t>
            </a:r>
            <a:r>
              <a:rPr lang="fr-FR" sz="2400" b="0" i="0" u="none" strike="noStrike" cap="none">
                <a:solidFill>
                  <a:srgbClr val="000000"/>
                </a:solidFill>
                <a:latin typeface="Helvetica Neue"/>
                <a:ea typeface="Helvetica Neue"/>
                <a:cs typeface="Helvetica Neue"/>
                <a:sym typeface="Helvetica Neue"/>
              </a:rPr>
              <a:t> </a:t>
            </a:r>
            <a:r>
              <a:rPr lang="fr-FR" sz="2200" b="0" i="0" u="none" strike="noStrike" cap="none">
                <a:solidFill>
                  <a:schemeClr val="dk1"/>
                </a:solidFill>
                <a:latin typeface="Calibri"/>
                <a:ea typeface="Calibri"/>
                <a:cs typeface="Calibri"/>
                <a:sym typeface="Calibri"/>
              </a:rPr>
              <a:t>variables qualitatives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100"/>
              <a:buFont typeface="Arial"/>
              <a:buNone/>
            </a:pPr>
            <a:r>
              <a:rPr lang="fr-FR" sz="2200" b="0" i="0" u="none" strike="noStrike" cap="none">
                <a:solidFill>
                  <a:schemeClr val="dk1"/>
                </a:solidFill>
                <a:latin typeface="Calibri"/>
                <a:ea typeface="Calibri"/>
                <a:cs typeface="Calibri"/>
                <a:sym typeface="Calibri"/>
              </a:rPr>
              <a:t> </a:t>
            </a:r>
            <a:endParaRPr sz="22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100"/>
              <a:buFont typeface="Arial"/>
              <a:buNone/>
            </a:pPr>
            <a:endParaRPr sz="2200" b="0" i="0" u="none" strike="noStrike" cap="none">
              <a:solidFill>
                <a:schemeClr val="dk1"/>
              </a:solidFill>
              <a:latin typeface="Calibri"/>
              <a:ea typeface="Calibri"/>
              <a:cs typeface="Calibri"/>
              <a:sym typeface="Calibri"/>
            </a:endParaRPr>
          </a:p>
        </p:txBody>
      </p:sp>
      <p:sp>
        <p:nvSpPr>
          <p:cNvPr id="675" name="Google Shape;675;g32993d539db_0_96"/>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2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53</a:t>
            </a:fld>
            <a:endParaRPr sz="1000">
              <a:solidFill>
                <a:srgbClr val="808080"/>
              </a:solidFill>
              <a:latin typeface="Arial"/>
              <a:ea typeface="Arial"/>
              <a:cs typeface="Arial"/>
              <a:sym typeface="Arial"/>
            </a:endParaRPr>
          </a:p>
        </p:txBody>
      </p:sp>
      <p:sp>
        <p:nvSpPr>
          <p:cNvPr id="681" name="Google Shape;681;p22"/>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2" name="Google Shape;682;p22"/>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Les indicateurs de </a:t>
            </a:r>
            <a:r>
              <a:rPr lang="fr-FR" sz="3200" b="1">
                <a:solidFill>
                  <a:srgbClr val="2E5D5A"/>
                </a:solidFill>
                <a:latin typeface="Calibri"/>
                <a:ea typeface="Calibri"/>
                <a:cs typeface="Calibri"/>
                <a:sym typeface="Calibri"/>
              </a:rPr>
              <a:t>tendance centrale</a:t>
            </a:r>
            <a:r>
              <a:rPr lang="fr-FR" sz="3200" b="1" i="0" u="none" strike="noStrike" cap="none">
                <a:solidFill>
                  <a:srgbClr val="2E5D5A"/>
                </a:solidFill>
                <a:latin typeface="Calibri"/>
                <a:ea typeface="Calibri"/>
                <a:cs typeface="Calibri"/>
                <a:sym typeface="Calibri"/>
              </a:rPr>
              <a:t> - résumé</a:t>
            </a:r>
            <a:endParaRPr sz="3200" b="1" i="0" u="none" strike="noStrike" cap="none">
              <a:solidFill>
                <a:srgbClr val="2E5D5A"/>
              </a:solidFill>
              <a:latin typeface="Calibri"/>
              <a:ea typeface="Calibri"/>
              <a:cs typeface="Calibri"/>
              <a:sym typeface="Calibri"/>
            </a:endParaRPr>
          </a:p>
        </p:txBody>
      </p:sp>
      <p:sp>
        <p:nvSpPr>
          <p:cNvPr id="683" name="Google Shape;683;p22"/>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684" name="Google Shape;684;p22"/>
          <p:cNvSpPr txBox="1"/>
          <p:nvPr/>
        </p:nvSpPr>
        <p:spPr>
          <a:xfrm>
            <a:off x="205566" y="5497176"/>
            <a:ext cx="8732867" cy="810601"/>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900"/>
              <a:buFont typeface="Arial"/>
              <a:buNone/>
            </a:pPr>
            <a:r>
              <a:rPr lang="fr-FR" sz="1800" b="0" i="0" u="none" strike="noStrike" cap="none">
                <a:solidFill>
                  <a:schemeClr val="dk1"/>
                </a:solidFill>
                <a:latin typeface="Calibri"/>
                <a:ea typeface="Calibri"/>
                <a:cs typeface="Calibri"/>
                <a:sym typeface="Calibri"/>
              </a:rPr>
              <a:t>Source : </a:t>
            </a:r>
            <a:r>
              <a:rPr lang="fr-FR" sz="1800" b="0" i="0"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https://datatab.fr/tutorial/location-parameter</a:t>
            </a:r>
            <a:r>
              <a:rPr lang="fr-FR"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sp>
        <p:nvSpPr>
          <p:cNvPr id="685" name="Google Shape;685;p22"/>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2</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9/16</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pic>
        <p:nvPicPr>
          <p:cNvPr id="686" name="Google Shape;686;p22" descr="A diagram of people and arrows&#10;&#10;AI-generated content may be incorrect."/>
          <p:cNvPicPr preferRelativeResize="0"/>
          <p:nvPr/>
        </p:nvPicPr>
        <p:blipFill rotWithShape="1">
          <a:blip r:embed="rId4">
            <a:alphaModFix/>
          </a:blip>
          <a:srcRect/>
          <a:stretch/>
        </p:blipFill>
        <p:spPr>
          <a:xfrm>
            <a:off x="685800" y="2045758"/>
            <a:ext cx="7772400" cy="307783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2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54</a:t>
            </a:fld>
            <a:endParaRPr sz="1000">
              <a:solidFill>
                <a:srgbClr val="808080"/>
              </a:solidFill>
              <a:latin typeface="Arial"/>
              <a:ea typeface="Arial"/>
              <a:cs typeface="Arial"/>
              <a:sym typeface="Arial"/>
            </a:endParaRPr>
          </a:p>
        </p:txBody>
      </p:sp>
      <p:sp>
        <p:nvSpPr>
          <p:cNvPr id="692" name="Google Shape;692;p23"/>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3" name="Google Shape;693;p23"/>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III - Indicateurs de dispersion</a:t>
            </a:r>
            <a:endParaRPr sz="3200" b="1" i="0" u="none" strike="noStrike" cap="none">
              <a:solidFill>
                <a:srgbClr val="2E5D5A"/>
              </a:solidFill>
              <a:latin typeface="Calibri"/>
              <a:ea typeface="Calibri"/>
              <a:cs typeface="Calibri"/>
              <a:sym typeface="Calibri"/>
            </a:endParaRPr>
          </a:p>
        </p:txBody>
      </p:sp>
      <p:sp>
        <p:nvSpPr>
          <p:cNvPr id="694" name="Google Shape;694;p23"/>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695" name="Google Shape;695;p23"/>
          <p:cNvSpPr txBox="1"/>
          <p:nvPr/>
        </p:nvSpPr>
        <p:spPr>
          <a:xfrm>
            <a:off x="467650" y="1854200"/>
            <a:ext cx="7898400" cy="392006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FR" sz="2100" b="0" i="0" u="none" strike="noStrike" cap="none">
                <a:solidFill>
                  <a:schemeClr val="dk1"/>
                </a:solidFill>
                <a:latin typeface="Calibri"/>
                <a:ea typeface="Calibri"/>
                <a:cs typeface="Calibri"/>
                <a:sym typeface="Calibri"/>
              </a:rPr>
              <a:t>Les indicateurs de dispersion mesurent</a:t>
            </a:r>
            <a:r>
              <a:rPr lang="fr-FR" sz="2100" b="1" i="0" u="none" strike="noStrike" cap="none">
                <a:solidFill>
                  <a:schemeClr val="dk1"/>
                </a:solidFill>
                <a:latin typeface="Calibri"/>
                <a:ea typeface="Calibri"/>
                <a:cs typeface="Calibri"/>
                <a:sym typeface="Calibri"/>
              </a:rPr>
              <a:t> </a:t>
            </a:r>
            <a:r>
              <a:rPr lang="fr-FR" sz="2100" b="0" i="0" u="none" strike="noStrike" cap="none">
                <a:solidFill>
                  <a:schemeClr val="dk1"/>
                </a:solidFill>
                <a:latin typeface="Calibri"/>
                <a:ea typeface="Calibri"/>
                <a:cs typeface="Calibri"/>
                <a:sym typeface="Calibri"/>
              </a:rPr>
              <a:t>de la variabilité des valeurs d’une série de données statistique.</a:t>
            </a:r>
            <a:endParaRPr/>
          </a:p>
          <a:p>
            <a:pPr marL="0" marR="0" lvl="0" indent="0" algn="l" rtl="0">
              <a:lnSpc>
                <a:spcPct val="100000"/>
              </a:lnSpc>
              <a:spcBef>
                <a:spcPts val="0"/>
              </a:spcBef>
              <a:spcAft>
                <a:spcPts val="0"/>
              </a:spcAft>
              <a:buNone/>
            </a:pPr>
            <a:endParaRPr sz="21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900"/>
              <a:buFont typeface="Arial"/>
              <a:buChar char="•"/>
            </a:pPr>
            <a:r>
              <a:rPr lang="fr-FR" sz="2100" b="0" i="0" u="none" strike="noStrike" cap="none">
                <a:solidFill>
                  <a:schemeClr val="dk1"/>
                </a:solidFill>
                <a:latin typeface="Calibri"/>
                <a:ea typeface="Calibri"/>
                <a:cs typeface="Calibri"/>
                <a:sym typeface="Calibri"/>
              </a:rPr>
              <a:t>L’écart-type et la variance</a:t>
            </a:r>
            <a:endParaRPr sz="21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0"/>
              </a:spcBef>
              <a:spcAft>
                <a:spcPts val="0"/>
              </a:spcAft>
              <a:buClr>
                <a:srgbClr val="000000"/>
              </a:buClr>
              <a:buSzPts val="2900"/>
              <a:buFont typeface="Arial"/>
              <a:buChar char="•"/>
            </a:pPr>
            <a:r>
              <a:rPr lang="fr-FR" sz="2100" b="0" i="0" u="none" strike="noStrike" cap="none">
                <a:solidFill>
                  <a:schemeClr val="dk1"/>
                </a:solidFill>
                <a:latin typeface="Calibri"/>
                <a:ea typeface="Calibri"/>
                <a:cs typeface="Calibri"/>
                <a:sym typeface="Calibri"/>
              </a:rPr>
              <a:t>Les quantiles: </a:t>
            </a:r>
            <a:endParaRPr sz="2100" b="0" i="0" u="none" strike="noStrike" cap="none">
              <a:solidFill>
                <a:schemeClr val="dk1"/>
              </a:solidFill>
              <a:latin typeface="Calibri"/>
              <a:ea typeface="Calibri"/>
              <a:cs typeface="Calibri"/>
              <a:sym typeface="Calibri"/>
            </a:endParaRPr>
          </a:p>
          <a:p>
            <a:pPr marL="914400" marR="0" lvl="1" indent="-412750" algn="l" rtl="0">
              <a:lnSpc>
                <a:spcPct val="100000"/>
              </a:lnSpc>
              <a:spcBef>
                <a:spcPts val="0"/>
              </a:spcBef>
              <a:spcAft>
                <a:spcPts val="0"/>
              </a:spcAft>
              <a:buClr>
                <a:srgbClr val="000000"/>
              </a:buClr>
              <a:buSzPts val="2900"/>
              <a:buFont typeface="Arial"/>
              <a:buChar char="○"/>
            </a:pPr>
            <a:r>
              <a:rPr lang="fr-FR" sz="2100" b="0" i="0" u="none" strike="noStrike" cap="none">
                <a:solidFill>
                  <a:schemeClr val="dk1"/>
                </a:solidFill>
                <a:latin typeface="Calibri"/>
                <a:ea typeface="Calibri"/>
                <a:cs typeface="Calibri"/>
                <a:sym typeface="Calibri"/>
              </a:rPr>
              <a:t>quartiles,</a:t>
            </a:r>
            <a:r>
              <a:rPr lang="fr-FR" sz="2100">
                <a:solidFill>
                  <a:schemeClr val="dk1"/>
                </a:solidFill>
                <a:latin typeface="Calibri"/>
                <a:ea typeface="Calibri"/>
                <a:cs typeface="Calibri"/>
                <a:sym typeface="Calibri"/>
              </a:rPr>
              <a:t> </a:t>
            </a:r>
            <a:r>
              <a:rPr lang="fr-FR" sz="2100" b="0" i="0" u="none" strike="noStrike" cap="none">
                <a:solidFill>
                  <a:schemeClr val="dk1"/>
                </a:solidFill>
                <a:latin typeface="Calibri"/>
                <a:ea typeface="Calibri"/>
                <a:cs typeface="Calibri"/>
                <a:sym typeface="Calibri"/>
              </a:rPr>
              <a:t>déciles, centiles  </a:t>
            </a:r>
            <a:endParaRPr sz="2100" b="0" i="0" u="none" strike="noStrike" cap="none">
              <a:solidFill>
                <a:schemeClr val="dk1"/>
              </a:solidFill>
              <a:latin typeface="Calibri"/>
              <a:ea typeface="Calibri"/>
              <a:cs typeface="Calibri"/>
              <a:sym typeface="Calibri"/>
            </a:endParaRPr>
          </a:p>
          <a:p>
            <a:pPr marL="914400" marR="0" lvl="1" indent="-412750" algn="l" rtl="0">
              <a:lnSpc>
                <a:spcPct val="100000"/>
              </a:lnSpc>
              <a:spcBef>
                <a:spcPts val="0"/>
              </a:spcBef>
              <a:spcAft>
                <a:spcPts val="0"/>
              </a:spcAft>
              <a:buClr>
                <a:srgbClr val="000000"/>
              </a:buClr>
              <a:buSzPts val="2900"/>
              <a:buFont typeface="Arial"/>
              <a:buChar char="○"/>
            </a:pPr>
            <a:r>
              <a:rPr lang="fr-FR" sz="2100" b="0" i="0" u="none" strike="noStrike" cap="none">
                <a:solidFill>
                  <a:schemeClr val="dk1"/>
                </a:solidFill>
                <a:latin typeface="Calibri"/>
                <a:ea typeface="Calibri"/>
                <a:cs typeface="Calibri"/>
                <a:sym typeface="Calibri"/>
              </a:rPr>
              <a:t>écarts </a:t>
            </a:r>
            <a:r>
              <a:rPr lang="fr-FR" sz="2100">
                <a:solidFill>
                  <a:schemeClr val="dk1"/>
                </a:solidFill>
                <a:latin typeface="Calibri"/>
                <a:ea typeface="Calibri"/>
                <a:cs typeface="Calibri"/>
                <a:sym typeface="Calibri"/>
              </a:rPr>
              <a:t>interquartile</a:t>
            </a:r>
            <a:r>
              <a:rPr lang="fr-FR" sz="2100" b="0" i="0" u="none" strike="noStrike" cap="none">
                <a:solidFill>
                  <a:schemeClr val="dk1"/>
                </a:solidFill>
                <a:latin typeface="Calibri"/>
                <a:ea typeface="Calibri"/>
                <a:cs typeface="Calibri"/>
                <a:sym typeface="Calibri"/>
              </a:rPr>
              <a:t> et </a:t>
            </a:r>
            <a:r>
              <a:rPr lang="fr-FR" sz="2100">
                <a:solidFill>
                  <a:schemeClr val="dk1"/>
                </a:solidFill>
                <a:latin typeface="Calibri"/>
                <a:ea typeface="Calibri"/>
                <a:cs typeface="Calibri"/>
                <a:sym typeface="Calibri"/>
              </a:rPr>
              <a:t>interdécile</a:t>
            </a:r>
            <a:endParaRPr sz="2100">
              <a:solidFill>
                <a:schemeClr val="dk1"/>
              </a:solidFill>
              <a:latin typeface="Calibri"/>
              <a:ea typeface="Calibri"/>
              <a:cs typeface="Calibri"/>
              <a:sym typeface="Calibri"/>
            </a:endParaRPr>
          </a:p>
          <a:p>
            <a:pPr marL="914400" marR="0" lvl="1" indent="-412750" algn="l" rtl="0">
              <a:lnSpc>
                <a:spcPct val="100000"/>
              </a:lnSpc>
              <a:spcBef>
                <a:spcPts val="0"/>
              </a:spcBef>
              <a:spcAft>
                <a:spcPts val="0"/>
              </a:spcAft>
              <a:buClr>
                <a:srgbClr val="000000"/>
              </a:buClr>
              <a:buSzPts val="2900"/>
              <a:buFont typeface="Arial"/>
              <a:buChar char="○"/>
            </a:pPr>
            <a:r>
              <a:rPr lang="fr-FR" sz="2100">
                <a:solidFill>
                  <a:schemeClr val="dk1"/>
                </a:solidFill>
                <a:latin typeface="Calibri"/>
                <a:ea typeface="Calibri"/>
                <a:cs typeface="Calibri"/>
                <a:sym typeface="Calibri"/>
              </a:rPr>
              <a:t>Rapport interquartiles et interdéciles</a:t>
            </a:r>
            <a:endParaRPr sz="2100">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None/>
            </a:pPr>
            <a:endParaRPr sz="21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100" b="0" i="0" u="none" strike="noStrike" cap="none">
              <a:solidFill>
                <a:schemeClr val="dk1"/>
              </a:solidFill>
              <a:latin typeface="Calibri"/>
              <a:ea typeface="Calibri"/>
              <a:cs typeface="Calibri"/>
              <a:sym typeface="Calibri"/>
            </a:endParaRPr>
          </a:p>
          <a:p>
            <a:pPr marL="342900" marR="0" lvl="0" indent="-158750" algn="l" rtl="0">
              <a:lnSpc>
                <a:spcPct val="100000"/>
              </a:lnSpc>
              <a:spcBef>
                <a:spcPts val="0"/>
              </a:spcBef>
              <a:spcAft>
                <a:spcPts val="0"/>
              </a:spcAft>
              <a:buClr>
                <a:srgbClr val="000000"/>
              </a:buClr>
              <a:buSzPts val="2900"/>
              <a:buFont typeface="Arial"/>
              <a:buNone/>
            </a:pPr>
            <a:endParaRPr sz="2100" b="0" i="0" u="none" strike="noStrike" cap="none">
              <a:solidFill>
                <a:schemeClr val="dk1"/>
              </a:solidFill>
              <a:latin typeface="Calibri"/>
              <a:ea typeface="Calibri"/>
              <a:cs typeface="Calibri"/>
              <a:sym typeface="Calibri"/>
            </a:endParaRPr>
          </a:p>
        </p:txBody>
      </p:sp>
      <p:sp>
        <p:nvSpPr>
          <p:cNvPr id="696" name="Google Shape;696;p23"/>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g2aedff8624f_0_28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55</a:t>
            </a:fld>
            <a:endParaRPr sz="1000">
              <a:solidFill>
                <a:srgbClr val="808080"/>
              </a:solidFill>
              <a:latin typeface="Arial"/>
              <a:ea typeface="Arial"/>
              <a:cs typeface="Arial"/>
              <a:sym typeface="Arial"/>
            </a:endParaRPr>
          </a:p>
        </p:txBody>
      </p:sp>
      <p:sp>
        <p:nvSpPr>
          <p:cNvPr id="702" name="Google Shape;702;g2aedff8624f_0_28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3" name="Google Shape;703;g2aedff8624f_0_287"/>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III - Indicateurs de dispersion - 1. l’écart type</a:t>
            </a:r>
            <a:endParaRPr sz="3200" b="1" i="0" u="none" strike="noStrike" cap="none">
              <a:solidFill>
                <a:srgbClr val="2E5D5A"/>
              </a:solidFill>
              <a:latin typeface="Calibri"/>
              <a:ea typeface="Calibri"/>
              <a:cs typeface="Calibri"/>
              <a:sym typeface="Calibri"/>
            </a:endParaRPr>
          </a:p>
        </p:txBody>
      </p:sp>
      <p:sp>
        <p:nvSpPr>
          <p:cNvPr id="704" name="Google Shape;704;g2aedff8624f_0_287"/>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705" name="Google Shape;705;g2aedff8624f_0_287"/>
          <p:cNvSpPr txBox="1"/>
          <p:nvPr/>
        </p:nvSpPr>
        <p:spPr>
          <a:xfrm>
            <a:off x="467650" y="1903225"/>
            <a:ext cx="7898400" cy="18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200" b="1" i="1">
                <a:solidFill>
                  <a:srgbClr val="E69138"/>
                </a:solidFill>
                <a:latin typeface="Calibri"/>
                <a:ea typeface="Calibri"/>
                <a:cs typeface="Calibri"/>
                <a:sym typeface="Calibri"/>
              </a:rPr>
              <a:t>Qu’est-ce que l’écart-type?</a:t>
            </a:r>
            <a:endParaRPr sz="2200" b="1" i="1">
              <a:solidFill>
                <a:srgbClr val="E69138"/>
              </a:solidFill>
              <a:latin typeface="Calibri"/>
              <a:ea typeface="Calibri"/>
              <a:cs typeface="Calibri"/>
              <a:sym typeface="Calibri"/>
            </a:endParaRPr>
          </a:p>
          <a:p>
            <a:pPr marL="0" lvl="0" indent="0" algn="l" rtl="0">
              <a:spcBef>
                <a:spcPts val="0"/>
              </a:spcBef>
              <a:spcAft>
                <a:spcPts val="0"/>
              </a:spcAft>
              <a:buNone/>
            </a:pPr>
            <a:endParaRPr sz="2100" b="1" i="1">
              <a:solidFill>
                <a:srgbClr val="E69138"/>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2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p:txBody>
      </p:sp>
      <p:sp>
        <p:nvSpPr>
          <p:cNvPr id="706" name="Google Shape;706;g2aedff8624f_0_287"/>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g329f557f827_0_17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56</a:t>
            </a:fld>
            <a:endParaRPr sz="1000">
              <a:solidFill>
                <a:srgbClr val="808080"/>
              </a:solidFill>
              <a:latin typeface="Arial"/>
              <a:ea typeface="Arial"/>
              <a:cs typeface="Arial"/>
              <a:sym typeface="Arial"/>
            </a:endParaRPr>
          </a:p>
        </p:txBody>
      </p:sp>
      <p:sp>
        <p:nvSpPr>
          <p:cNvPr id="712" name="Google Shape;712;g329f557f827_0_17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3" name="Google Shape;713;g329f557f827_0_179"/>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III - Indicateurs de dispersion - 1. l’écart type</a:t>
            </a:r>
            <a:endParaRPr sz="3200" b="1" i="0" u="none" strike="noStrike" cap="none">
              <a:solidFill>
                <a:srgbClr val="2E5D5A"/>
              </a:solidFill>
              <a:latin typeface="Calibri"/>
              <a:ea typeface="Calibri"/>
              <a:cs typeface="Calibri"/>
              <a:sym typeface="Calibri"/>
            </a:endParaRPr>
          </a:p>
        </p:txBody>
      </p:sp>
      <p:sp>
        <p:nvSpPr>
          <p:cNvPr id="714" name="Google Shape;714;g329f557f827_0_179"/>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715" name="Google Shape;715;g329f557f827_0_179"/>
          <p:cNvSpPr txBox="1"/>
          <p:nvPr/>
        </p:nvSpPr>
        <p:spPr>
          <a:xfrm>
            <a:off x="467650" y="1903225"/>
            <a:ext cx="7898400" cy="18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200" b="1" i="1" dirty="0">
                <a:solidFill>
                  <a:srgbClr val="E69138"/>
                </a:solidFill>
                <a:latin typeface="Calibri"/>
                <a:ea typeface="Calibri"/>
                <a:cs typeface="Calibri"/>
                <a:sym typeface="Calibri"/>
              </a:rPr>
              <a:t>Qu’est-ce que l’écart-type?</a:t>
            </a:r>
            <a:endParaRPr sz="2200" b="1" i="1" dirty="0">
              <a:solidFill>
                <a:srgbClr val="E69138"/>
              </a:solidFill>
              <a:latin typeface="Calibri"/>
              <a:ea typeface="Calibri"/>
              <a:cs typeface="Calibri"/>
              <a:sym typeface="Calibri"/>
            </a:endParaRPr>
          </a:p>
          <a:p>
            <a:pPr marL="0" lvl="0" indent="0" algn="l" rtl="0">
              <a:spcBef>
                <a:spcPts val="0"/>
              </a:spcBef>
              <a:spcAft>
                <a:spcPts val="0"/>
              </a:spcAft>
              <a:buNone/>
            </a:pPr>
            <a:endParaRPr sz="2100" b="1" i="1" dirty="0">
              <a:solidFill>
                <a:srgbClr val="E69138"/>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Char char="●"/>
            </a:pPr>
            <a:r>
              <a:rPr lang="fr-FR" sz="2400" b="1" i="0" u="none" strike="noStrike" cap="none" dirty="0">
                <a:solidFill>
                  <a:schemeClr val="dk1"/>
                </a:solidFill>
                <a:latin typeface="Calibri"/>
                <a:ea typeface="Calibri"/>
                <a:cs typeface="Calibri"/>
                <a:sym typeface="Calibri"/>
              </a:rPr>
              <a:t>L'écart type</a:t>
            </a:r>
            <a:r>
              <a:rPr lang="fr-FR" sz="2400" b="0" i="0" u="none" strike="noStrike" cap="none" dirty="0">
                <a:solidFill>
                  <a:schemeClr val="dk1"/>
                </a:solidFill>
                <a:latin typeface="Calibri"/>
                <a:ea typeface="Calibri"/>
                <a:cs typeface="Calibri"/>
                <a:sym typeface="Calibri"/>
              </a:rPr>
              <a:t> est une mesure de </a:t>
            </a:r>
            <a:r>
              <a:rPr lang="fr-FR" sz="2400" dirty="0">
                <a:solidFill>
                  <a:schemeClr val="dk1"/>
                </a:solidFill>
                <a:latin typeface="Calibri"/>
                <a:ea typeface="Calibri"/>
                <a:cs typeface="Calibri"/>
                <a:sym typeface="Calibri"/>
              </a:rPr>
              <a:t>la distance </a:t>
            </a:r>
            <a:r>
              <a:rPr lang="fr-FR" sz="2400" b="0" i="0" u="none" strike="noStrike" cap="none" dirty="0">
                <a:solidFill>
                  <a:schemeClr val="dk1"/>
                </a:solidFill>
                <a:latin typeface="Calibri"/>
                <a:ea typeface="Calibri"/>
                <a:cs typeface="Calibri"/>
                <a:sym typeface="Calibri"/>
              </a:rPr>
              <a:t>entre les valeurs d'une distribution et la moyenne.</a:t>
            </a:r>
            <a:endParaRPr sz="2400" b="0" i="0" u="none" strike="noStrike" cap="none" dirty="0">
              <a:solidFill>
                <a:schemeClr val="dk1"/>
              </a:solidFill>
              <a:latin typeface="Calibri"/>
              <a:ea typeface="Calibri"/>
              <a:cs typeface="Calibri"/>
              <a:sym typeface="Calibri"/>
            </a:endParaRPr>
          </a:p>
          <a:p>
            <a:pPr marL="914400" lvl="1" indent="-381000" algn="l" rtl="0">
              <a:spcBef>
                <a:spcPts val="0"/>
              </a:spcBef>
              <a:spcAft>
                <a:spcPts val="0"/>
              </a:spcAft>
              <a:buClr>
                <a:schemeClr val="dk1"/>
              </a:buClr>
              <a:buSzPts val="2400"/>
              <a:buFont typeface="Calibri"/>
              <a:buChar char="○"/>
            </a:pPr>
            <a:r>
              <a:rPr lang="fr-FR" sz="2400" dirty="0">
                <a:solidFill>
                  <a:schemeClr val="dk1"/>
                </a:solidFill>
                <a:latin typeface="Calibri"/>
                <a:ea typeface="Calibri"/>
                <a:cs typeface="Calibri"/>
                <a:sym typeface="Calibri"/>
              </a:rPr>
              <a:t>Souvent écrit </a:t>
            </a:r>
            <a:r>
              <a:rPr lang="fr-FR" sz="2400" b="1" dirty="0" err="1">
                <a:solidFill>
                  <a:schemeClr val="dk1"/>
                </a:solidFill>
                <a:latin typeface="Calibri"/>
                <a:ea typeface="Calibri"/>
                <a:cs typeface="Calibri"/>
                <a:sym typeface="Calibri"/>
              </a:rPr>
              <a:t>sd</a:t>
            </a:r>
            <a:r>
              <a:rPr lang="fr-FR" sz="2400" dirty="0">
                <a:solidFill>
                  <a:schemeClr val="dk1"/>
                </a:solidFill>
                <a:latin typeface="Calibri"/>
                <a:ea typeface="Calibri"/>
                <a:cs typeface="Calibri"/>
                <a:sym typeface="Calibri"/>
              </a:rPr>
              <a:t> (</a:t>
            </a:r>
            <a:r>
              <a:rPr lang="fr-FR" sz="2400" i="1" dirty="0">
                <a:solidFill>
                  <a:schemeClr val="dk1"/>
                </a:solidFill>
                <a:latin typeface="Calibri"/>
                <a:ea typeface="Calibri"/>
                <a:cs typeface="Calibri"/>
                <a:sym typeface="Calibri"/>
              </a:rPr>
              <a:t>standard-</a:t>
            </a:r>
            <a:r>
              <a:rPr lang="fr-FR" sz="2400" i="1" dirty="0" err="1">
                <a:solidFill>
                  <a:schemeClr val="dk1"/>
                </a:solidFill>
                <a:latin typeface="Calibri"/>
                <a:ea typeface="Calibri"/>
                <a:cs typeface="Calibri"/>
                <a:sym typeface="Calibri"/>
              </a:rPr>
              <a:t>deviation</a:t>
            </a:r>
            <a:r>
              <a:rPr lang="fr-FR" sz="2400" dirty="0">
                <a:solidFill>
                  <a:schemeClr val="dk1"/>
                </a:solidFill>
                <a:latin typeface="Calibri"/>
                <a:ea typeface="Calibri"/>
                <a:cs typeface="Calibri"/>
                <a:sym typeface="Calibri"/>
              </a:rPr>
              <a:t> en anglais). </a:t>
            </a:r>
            <a:endParaRPr sz="2400" dirty="0">
              <a:solidFill>
                <a:schemeClr val="dk1"/>
              </a:solidFill>
              <a:latin typeface="Calibri"/>
              <a:ea typeface="Calibri"/>
              <a:cs typeface="Calibri"/>
              <a:sym typeface="Calibri"/>
            </a:endParaRPr>
          </a:p>
          <a:p>
            <a:pPr marL="0" lvl="0" indent="0" algn="l" rtl="0">
              <a:spcBef>
                <a:spcPts val="0"/>
              </a:spcBef>
              <a:spcAft>
                <a:spcPts val="0"/>
              </a:spcAft>
              <a:buNone/>
            </a:pPr>
            <a:endParaRPr sz="24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2900"/>
              <a:buFont typeface="Arial"/>
              <a:buNone/>
            </a:pPr>
            <a:r>
              <a:rPr lang="fr-FR" sz="2400" dirty="0">
                <a:solidFill>
                  <a:schemeClr val="dk1"/>
                </a:solidFill>
                <a:latin typeface="Calibri"/>
                <a:ea typeface="Calibri"/>
                <a:cs typeface="Calibri"/>
                <a:sym typeface="Calibri"/>
              </a:rPr>
              <a:t>Pour calculer l'écart-type sur R:</a:t>
            </a:r>
            <a:endParaRPr sz="2400" dirty="0">
              <a:solidFill>
                <a:schemeClr val="dk1"/>
              </a:solidFill>
              <a:latin typeface="Calibri"/>
              <a:ea typeface="Calibri"/>
              <a:cs typeface="Calibri"/>
              <a:sym typeface="Calibri"/>
            </a:endParaRPr>
          </a:p>
          <a:p>
            <a:pPr lvl="0">
              <a:buClr>
                <a:schemeClr val="dk1"/>
              </a:buClr>
              <a:buSzPts val="2900"/>
            </a:pPr>
            <a:r>
              <a:rPr lang="fr-FR" sz="2400" dirty="0" err="1">
                <a:solidFill>
                  <a:schemeClr val="dk1"/>
                </a:solidFill>
                <a:latin typeface="Calibri"/>
                <a:ea typeface="Calibri"/>
                <a:cs typeface="Calibri"/>
                <a:sym typeface="Calibri"/>
              </a:rPr>
              <a:t>sd</a:t>
            </a:r>
            <a:r>
              <a:rPr lang="fr-FR" sz="2400" dirty="0">
                <a:solidFill>
                  <a:schemeClr val="dk1"/>
                </a:solidFill>
                <a:latin typeface="Calibri"/>
                <a:ea typeface="Calibri"/>
                <a:cs typeface="Calibri"/>
                <a:sym typeface="Calibri"/>
              </a:rPr>
              <a:t>(</a:t>
            </a:r>
            <a:r>
              <a:rPr lang="fr-FR" sz="2400" dirty="0" err="1">
                <a:solidFill>
                  <a:schemeClr val="dk1"/>
                </a:solidFill>
                <a:latin typeface="Calibri"/>
                <a:ea typeface="Calibri"/>
                <a:cs typeface="Calibri"/>
                <a:sym typeface="Calibri"/>
              </a:rPr>
              <a:t>etupol$echelle</a:t>
            </a:r>
            <a:r>
              <a:rPr lang="fr-FR" sz="2400" dirty="0">
                <a:solidFill>
                  <a:schemeClr val="dk1"/>
                </a:solidFill>
                <a:latin typeface="Calibri"/>
                <a:ea typeface="Calibri"/>
                <a:cs typeface="Calibri"/>
                <a:sym typeface="Calibri"/>
              </a:rPr>
              <a:t>, </a:t>
            </a:r>
            <a:r>
              <a:rPr lang="fr-FR" sz="2400" dirty="0" err="1">
                <a:solidFill>
                  <a:schemeClr val="dk1"/>
                </a:solidFill>
                <a:latin typeface="Calibri"/>
                <a:ea typeface="Calibri"/>
                <a:cs typeface="Calibri"/>
                <a:sym typeface="Calibri"/>
              </a:rPr>
              <a:t>na.rm</a:t>
            </a:r>
            <a:r>
              <a:rPr lang="fr-FR" sz="2400" dirty="0">
                <a:solidFill>
                  <a:schemeClr val="dk1"/>
                </a:solidFill>
                <a:latin typeface="Calibri"/>
                <a:ea typeface="Calibri"/>
                <a:cs typeface="Calibri"/>
                <a:sym typeface="Calibri"/>
              </a:rPr>
              <a:t> = TRUE) = 1.04682.</a:t>
            </a:r>
            <a:endParaRPr sz="24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2500" b="1" dirty="0">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2500" b="1" dirty="0">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p:txBody>
      </p:sp>
      <p:sp>
        <p:nvSpPr>
          <p:cNvPr id="716" name="Google Shape;716;g329f557f827_0_179"/>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g329f557f827_0_18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57</a:t>
            </a:fld>
            <a:endParaRPr sz="1000">
              <a:solidFill>
                <a:srgbClr val="808080"/>
              </a:solidFill>
              <a:latin typeface="Arial"/>
              <a:ea typeface="Arial"/>
              <a:cs typeface="Arial"/>
              <a:sym typeface="Arial"/>
            </a:endParaRPr>
          </a:p>
        </p:txBody>
      </p:sp>
      <p:sp>
        <p:nvSpPr>
          <p:cNvPr id="722" name="Google Shape;722;g329f557f827_0_188"/>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3" name="Google Shape;723;g329f557f827_0_188"/>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III - Indicateurs de dispersion - 1. l’écart type</a:t>
            </a:r>
            <a:endParaRPr sz="3200" b="1" i="0" u="none" strike="noStrike" cap="none">
              <a:solidFill>
                <a:srgbClr val="2E5D5A"/>
              </a:solidFill>
              <a:latin typeface="Calibri"/>
              <a:ea typeface="Calibri"/>
              <a:cs typeface="Calibri"/>
              <a:sym typeface="Calibri"/>
            </a:endParaRPr>
          </a:p>
        </p:txBody>
      </p:sp>
      <p:sp>
        <p:nvSpPr>
          <p:cNvPr id="724" name="Google Shape;724;g329f557f827_0_188"/>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725" name="Google Shape;725;g329f557f827_0_188"/>
          <p:cNvSpPr txBox="1"/>
          <p:nvPr/>
        </p:nvSpPr>
        <p:spPr>
          <a:xfrm>
            <a:off x="467650" y="1671575"/>
            <a:ext cx="7898400" cy="18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300" b="1" i="1" dirty="0">
                <a:solidFill>
                  <a:srgbClr val="E69138"/>
                </a:solidFill>
                <a:latin typeface="Calibri"/>
                <a:ea typeface="Calibri"/>
                <a:cs typeface="Calibri"/>
                <a:sym typeface="Calibri"/>
              </a:rPr>
              <a:t>Qu’est-ce que l’écart-type?</a:t>
            </a:r>
            <a:endParaRPr sz="2300" b="1" i="1" dirty="0">
              <a:solidFill>
                <a:srgbClr val="E69138"/>
              </a:solidFill>
              <a:latin typeface="Calibri"/>
              <a:ea typeface="Calibri"/>
              <a:cs typeface="Calibri"/>
              <a:sym typeface="Calibri"/>
            </a:endParaRPr>
          </a:p>
          <a:p>
            <a:pPr marL="0" lvl="0" indent="0" algn="l" rtl="0">
              <a:spcBef>
                <a:spcPts val="0"/>
              </a:spcBef>
              <a:spcAft>
                <a:spcPts val="0"/>
              </a:spcAft>
              <a:buNone/>
            </a:pPr>
            <a:endParaRPr sz="2100" b="1" i="1" dirty="0">
              <a:solidFill>
                <a:srgbClr val="E69138"/>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Char char="●"/>
            </a:pPr>
            <a:r>
              <a:rPr lang="fr-FR" sz="2400" b="1" i="0" u="none" strike="noStrike" cap="none" dirty="0">
                <a:solidFill>
                  <a:schemeClr val="dk1"/>
                </a:solidFill>
                <a:latin typeface="Calibri"/>
                <a:ea typeface="Calibri"/>
                <a:cs typeface="Calibri"/>
                <a:sym typeface="Calibri"/>
              </a:rPr>
              <a:t>L'écart type</a:t>
            </a:r>
            <a:r>
              <a:rPr lang="fr-FR" sz="2400" b="0" i="0" u="none" strike="noStrike" cap="none" dirty="0">
                <a:solidFill>
                  <a:schemeClr val="dk1"/>
                </a:solidFill>
                <a:latin typeface="Calibri"/>
                <a:ea typeface="Calibri"/>
                <a:cs typeface="Calibri"/>
                <a:sym typeface="Calibri"/>
              </a:rPr>
              <a:t> est une mesure de </a:t>
            </a:r>
            <a:r>
              <a:rPr lang="fr-FR" sz="2400" dirty="0">
                <a:solidFill>
                  <a:schemeClr val="dk1"/>
                </a:solidFill>
                <a:latin typeface="Calibri"/>
                <a:ea typeface="Calibri"/>
                <a:cs typeface="Calibri"/>
                <a:sym typeface="Calibri"/>
              </a:rPr>
              <a:t>la distance </a:t>
            </a:r>
            <a:r>
              <a:rPr lang="fr-FR" sz="2400" b="0" i="0" u="none" strike="noStrike" cap="none" dirty="0">
                <a:solidFill>
                  <a:schemeClr val="dk1"/>
                </a:solidFill>
                <a:latin typeface="Calibri"/>
                <a:ea typeface="Calibri"/>
                <a:cs typeface="Calibri"/>
                <a:sym typeface="Calibri"/>
              </a:rPr>
              <a:t>entre les valeurs d'une distribution et la moyenne.</a:t>
            </a:r>
            <a:endParaRPr sz="2400" b="0" i="0" u="none" strike="noStrike" cap="none" dirty="0">
              <a:solidFill>
                <a:schemeClr val="dk1"/>
              </a:solidFill>
              <a:latin typeface="Calibri"/>
              <a:ea typeface="Calibri"/>
              <a:cs typeface="Calibri"/>
              <a:sym typeface="Calibri"/>
            </a:endParaRPr>
          </a:p>
          <a:p>
            <a:pPr marL="914400" lvl="1" indent="-381000" algn="l" rtl="0">
              <a:spcBef>
                <a:spcPts val="0"/>
              </a:spcBef>
              <a:spcAft>
                <a:spcPts val="0"/>
              </a:spcAft>
              <a:buClr>
                <a:schemeClr val="dk1"/>
              </a:buClr>
              <a:buSzPts val="2400"/>
              <a:buFont typeface="Calibri"/>
              <a:buChar char="○"/>
            </a:pPr>
            <a:r>
              <a:rPr lang="fr-FR" sz="2400" dirty="0">
                <a:solidFill>
                  <a:schemeClr val="dk1"/>
                </a:solidFill>
                <a:latin typeface="Calibri"/>
                <a:ea typeface="Calibri"/>
                <a:cs typeface="Calibri"/>
                <a:sym typeface="Calibri"/>
              </a:rPr>
              <a:t>Souvent écrit </a:t>
            </a:r>
            <a:r>
              <a:rPr lang="fr-FR" sz="2400" b="1" dirty="0" err="1">
                <a:solidFill>
                  <a:schemeClr val="dk1"/>
                </a:solidFill>
                <a:latin typeface="Calibri"/>
                <a:ea typeface="Calibri"/>
                <a:cs typeface="Calibri"/>
                <a:sym typeface="Calibri"/>
              </a:rPr>
              <a:t>sd</a:t>
            </a:r>
            <a:r>
              <a:rPr lang="fr-FR" sz="2400" dirty="0">
                <a:solidFill>
                  <a:schemeClr val="dk1"/>
                </a:solidFill>
                <a:latin typeface="Calibri"/>
                <a:ea typeface="Calibri"/>
                <a:cs typeface="Calibri"/>
                <a:sym typeface="Calibri"/>
              </a:rPr>
              <a:t> (</a:t>
            </a:r>
            <a:r>
              <a:rPr lang="fr-FR" sz="2400" i="1" dirty="0">
                <a:solidFill>
                  <a:schemeClr val="dk1"/>
                </a:solidFill>
                <a:latin typeface="Calibri"/>
                <a:ea typeface="Calibri"/>
                <a:cs typeface="Calibri"/>
                <a:sym typeface="Calibri"/>
              </a:rPr>
              <a:t>standard-</a:t>
            </a:r>
            <a:r>
              <a:rPr lang="fr-FR" sz="2400" i="1" dirty="0" err="1">
                <a:solidFill>
                  <a:schemeClr val="dk1"/>
                </a:solidFill>
                <a:latin typeface="Calibri"/>
                <a:ea typeface="Calibri"/>
                <a:cs typeface="Calibri"/>
                <a:sym typeface="Calibri"/>
              </a:rPr>
              <a:t>deviation</a:t>
            </a:r>
            <a:r>
              <a:rPr lang="fr-FR" sz="2400" dirty="0">
                <a:solidFill>
                  <a:schemeClr val="dk1"/>
                </a:solidFill>
                <a:latin typeface="Calibri"/>
                <a:ea typeface="Calibri"/>
                <a:cs typeface="Calibri"/>
                <a:sym typeface="Calibri"/>
              </a:rPr>
              <a:t> en anglais). </a:t>
            </a:r>
            <a:endParaRPr sz="2400" dirty="0">
              <a:solidFill>
                <a:schemeClr val="dk1"/>
              </a:solidFill>
              <a:latin typeface="Calibri"/>
              <a:ea typeface="Calibri"/>
              <a:cs typeface="Calibri"/>
              <a:sym typeface="Calibri"/>
            </a:endParaRPr>
          </a:p>
          <a:p>
            <a:pPr marL="0" lvl="0" indent="0" algn="l" rtl="0">
              <a:spcBef>
                <a:spcPts val="0"/>
              </a:spcBef>
              <a:spcAft>
                <a:spcPts val="0"/>
              </a:spcAft>
              <a:buNone/>
            </a:pPr>
            <a:endParaRPr sz="24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2900"/>
              <a:buFont typeface="Arial"/>
              <a:buNone/>
            </a:pPr>
            <a:endParaRPr sz="24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2900"/>
              <a:buFont typeface="Arial"/>
              <a:buNone/>
            </a:pPr>
            <a:endParaRPr sz="24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2900"/>
              <a:buFont typeface="Arial"/>
              <a:buNone/>
            </a:pPr>
            <a:r>
              <a:rPr lang="fr-FR" sz="2400" dirty="0">
                <a:solidFill>
                  <a:schemeClr val="dk1"/>
                </a:solidFill>
                <a:latin typeface="Calibri"/>
                <a:ea typeface="Calibri"/>
                <a:cs typeface="Calibri"/>
                <a:sym typeface="Calibri"/>
              </a:rPr>
              <a:t>Pour calculer l'écart-type sur R:</a:t>
            </a:r>
            <a:endParaRPr sz="2400" dirty="0">
              <a:solidFill>
                <a:schemeClr val="dk1"/>
              </a:solidFill>
              <a:latin typeface="Calibri"/>
              <a:ea typeface="Calibri"/>
              <a:cs typeface="Calibri"/>
              <a:sym typeface="Calibri"/>
            </a:endParaRPr>
          </a:p>
          <a:p>
            <a:pPr lvl="0">
              <a:buClr>
                <a:schemeClr val="dk1"/>
              </a:buClr>
              <a:buSzPts val="2900"/>
            </a:pPr>
            <a:r>
              <a:rPr lang="fr-FR" sz="2400" dirty="0" err="1">
                <a:solidFill>
                  <a:schemeClr val="dk1"/>
                </a:solidFill>
                <a:latin typeface="Calibri"/>
                <a:ea typeface="Calibri"/>
                <a:cs typeface="Calibri"/>
                <a:sym typeface="Calibri"/>
              </a:rPr>
              <a:t>sd</a:t>
            </a:r>
            <a:r>
              <a:rPr lang="fr-FR" sz="2400" dirty="0">
                <a:solidFill>
                  <a:schemeClr val="dk1"/>
                </a:solidFill>
                <a:latin typeface="Calibri"/>
                <a:ea typeface="Calibri"/>
                <a:cs typeface="Calibri"/>
                <a:sym typeface="Calibri"/>
              </a:rPr>
              <a:t>(</a:t>
            </a:r>
            <a:r>
              <a:rPr lang="fr-FR" sz="2400" dirty="0" err="1">
                <a:solidFill>
                  <a:schemeClr val="dk1"/>
                </a:solidFill>
                <a:latin typeface="Calibri"/>
                <a:ea typeface="Calibri"/>
                <a:cs typeface="Calibri"/>
                <a:sym typeface="Calibri"/>
              </a:rPr>
              <a:t>etupol$echelle</a:t>
            </a:r>
            <a:r>
              <a:rPr lang="fr-FR" sz="2400" dirty="0">
                <a:solidFill>
                  <a:schemeClr val="dk1"/>
                </a:solidFill>
                <a:latin typeface="Calibri"/>
                <a:ea typeface="Calibri"/>
                <a:cs typeface="Calibri"/>
                <a:sym typeface="Calibri"/>
              </a:rPr>
              <a:t>, </a:t>
            </a:r>
            <a:r>
              <a:rPr lang="fr-FR" sz="2400" dirty="0" err="1">
                <a:solidFill>
                  <a:schemeClr val="dk1"/>
                </a:solidFill>
                <a:latin typeface="Calibri"/>
                <a:ea typeface="Calibri"/>
                <a:cs typeface="Calibri"/>
                <a:sym typeface="Calibri"/>
              </a:rPr>
              <a:t>na.rm</a:t>
            </a:r>
            <a:r>
              <a:rPr lang="fr-FR" sz="2400" dirty="0">
                <a:solidFill>
                  <a:schemeClr val="dk1"/>
                </a:solidFill>
                <a:latin typeface="Calibri"/>
                <a:ea typeface="Calibri"/>
                <a:cs typeface="Calibri"/>
                <a:sym typeface="Calibri"/>
              </a:rPr>
              <a:t> = TRUE) = 1.04682.</a:t>
            </a:r>
          </a:p>
          <a:p>
            <a:pPr marL="0" marR="0" lvl="0" indent="0" algn="l" rtl="0">
              <a:lnSpc>
                <a:spcPct val="100000"/>
              </a:lnSpc>
              <a:spcBef>
                <a:spcPts val="0"/>
              </a:spcBef>
              <a:spcAft>
                <a:spcPts val="0"/>
              </a:spcAft>
              <a:buClr>
                <a:srgbClr val="000000"/>
              </a:buClr>
              <a:buSzPts val="2900"/>
              <a:buFont typeface="Arial"/>
              <a:buNone/>
            </a:pP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r>
              <a:rPr lang="fr-FR" sz="2500" b="1" i="0" u="none" strike="noStrike" cap="none" dirty="0">
                <a:solidFill>
                  <a:srgbClr val="2E5D5A"/>
                </a:solidFill>
                <a:latin typeface="Calibri"/>
                <a:ea typeface="Calibri"/>
                <a:cs typeface="Calibri"/>
                <a:sym typeface="Calibri"/>
              </a:rPr>
              <a:t>Vous rappelez-vous ce que signifie un écart type proche de 0 ?</a:t>
            </a:r>
            <a:r>
              <a:rPr lang="fr-FR" sz="2500" b="1" dirty="0">
                <a:solidFill>
                  <a:srgbClr val="2E5D5A"/>
                </a:solidFill>
                <a:latin typeface="Calibri"/>
                <a:ea typeface="Calibri"/>
                <a:cs typeface="Calibri"/>
                <a:sym typeface="Calibri"/>
              </a:rPr>
              <a:t> </a:t>
            </a:r>
            <a:r>
              <a:rPr lang="fr-FR" sz="2500" b="1" i="0" u="none" strike="noStrike" cap="none" dirty="0">
                <a:solidFill>
                  <a:srgbClr val="2E5D5A"/>
                </a:solidFill>
                <a:latin typeface="Calibri"/>
                <a:ea typeface="Calibri"/>
                <a:cs typeface="Calibri"/>
                <a:sym typeface="Calibri"/>
              </a:rPr>
              <a:t>et un écart type élevé ? </a:t>
            </a:r>
            <a:endParaRPr sz="2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p:txBody>
      </p:sp>
      <p:sp>
        <p:nvSpPr>
          <p:cNvPr id="726" name="Google Shape;726;g329f557f827_0_188"/>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g2aedff8624f_0_31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58</a:t>
            </a:fld>
            <a:endParaRPr sz="1000">
              <a:solidFill>
                <a:srgbClr val="808080"/>
              </a:solidFill>
              <a:latin typeface="Arial"/>
              <a:ea typeface="Arial"/>
              <a:cs typeface="Arial"/>
              <a:sym typeface="Arial"/>
            </a:endParaRPr>
          </a:p>
        </p:txBody>
      </p:sp>
      <p:sp>
        <p:nvSpPr>
          <p:cNvPr id="732" name="Google Shape;732;g2aedff8624f_0_312"/>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3" name="Google Shape;733;g2aedff8624f_0_312"/>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457200" marR="0" lvl="0" indent="-431800" algn="l" rtl="0">
              <a:lnSpc>
                <a:spcPct val="100000"/>
              </a:lnSpc>
              <a:spcBef>
                <a:spcPts val="0"/>
              </a:spcBef>
              <a:spcAft>
                <a:spcPts val="0"/>
              </a:spcAft>
              <a:buClr>
                <a:srgbClr val="2E5D5A"/>
              </a:buClr>
              <a:buSzPts val="3200"/>
              <a:buFont typeface="Calibri"/>
              <a:buAutoNum type="arabicPeriod"/>
            </a:pPr>
            <a:r>
              <a:rPr lang="fr-FR" sz="3200" b="1" i="0" u="none" strike="noStrike" cap="none">
                <a:solidFill>
                  <a:srgbClr val="2E5D5A"/>
                </a:solidFill>
                <a:latin typeface="Calibri"/>
                <a:ea typeface="Calibri"/>
                <a:cs typeface="Calibri"/>
                <a:sym typeface="Calibri"/>
              </a:rPr>
              <a:t>L’écart type</a:t>
            </a:r>
            <a:endParaRPr sz="3200" b="1" i="0" u="none" strike="noStrike" cap="none">
              <a:solidFill>
                <a:srgbClr val="2E5D5A"/>
              </a:solidFill>
              <a:latin typeface="Calibri"/>
              <a:ea typeface="Calibri"/>
              <a:cs typeface="Calibri"/>
              <a:sym typeface="Calibri"/>
            </a:endParaRPr>
          </a:p>
        </p:txBody>
      </p:sp>
      <p:sp>
        <p:nvSpPr>
          <p:cNvPr id="734" name="Google Shape;734;g2aedff8624f_0_312"/>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735" name="Google Shape;735;g2aedff8624f_0_312"/>
          <p:cNvSpPr txBox="1"/>
          <p:nvPr/>
        </p:nvSpPr>
        <p:spPr>
          <a:xfrm>
            <a:off x="467650" y="1754575"/>
            <a:ext cx="7898400" cy="196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fr-FR" sz="2800" b="0" i="0" u="none" strike="noStrike" cap="none">
                <a:solidFill>
                  <a:schemeClr val="dk1"/>
                </a:solidFill>
                <a:latin typeface="Calibri"/>
                <a:ea typeface="Calibri"/>
                <a:cs typeface="Calibri"/>
                <a:sym typeface="Calibri"/>
              </a:rPr>
              <a:t>Un écart-type proche de 0 signifie que les valeurs sont très peu dispersées autour de la moyenne. </a:t>
            </a:r>
            <a:endParaRPr sz="2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fr-FR" sz="2800" b="0" i="0" u="none" strike="noStrike" cap="none">
                <a:solidFill>
                  <a:schemeClr val="dk1"/>
                </a:solidFill>
                <a:latin typeface="Calibri"/>
                <a:ea typeface="Calibri"/>
                <a:cs typeface="Calibri"/>
                <a:sym typeface="Calibri"/>
              </a:rPr>
              <a:t>Plus les valeurs sont éloignées de la moyenne, plus l'écart-type est élevé.</a:t>
            </a:r>
            <a:endParaRPr sz="2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p:txBody>
      </p:sp>
      <p:sp>
        <p:nvSpPr>
          <p:cNvPr id="736" name="Google Shape;736;g2aedff8624f_0_312"/>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2/19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g2aedff8624f_0_32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59</a:t>
            </a:fld>
            <a:endParaRPr sz="1000">
              <a:solidFill>
                <a:srgbClr val="808080"/>
              </a:solidFill>
              <a:latin typeface="Arial"/>
              <a:ea typeface="Arial"/>
              <a:cs typeface="Arial"/>
              <a:sym typeface="Arial"/>
            </a:endParaRPr>
          </a:p>
        </p:txBody>
      </p:sp>
      <p:sp>
        <p:nvSpPr>
          <p:cNvPr id="742" name="Google Shape;742;g2aedff8624f_0_32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3" name="Google Shape;743;g2aedff8624f_0_329"/>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457200" marR="0" lvl="0" indent="-431800" algn="l" rtl="0">
              <a:lnSpc>
                <a:spcPct val="100000"/>
              </a:lnSpc>
              <a:spcBef>
                <a:spcPts val="0"/>
              </a:spcBef>
              <a:spcAft>
                <a:spcPts val="0"/>
              </a:spcAft>
              <a:buClr>
                <a:srgbClr val="2E5D5A"/>
              </a:buClr>
              <a:buSzPts val="3200"/>
              <a:buFont typeface="Calibri"/>
              <a:buAutoNum type="arabicPeriod"/>
            </a:pPr>
            <a:r>
              <a:rPr lang="fr-FR" sz="3200" b="1" i="0" u="none" strike="noStrike" cap="none">
                <a:solidFill>
                  <a:srgbClr val="2E5D5A"/>
                </a:solidFill>
                <a:latin typeface="Calibri"/>
                <a:ea typeface="Calibri"/>
                <a:cs typeface="Calibri"/>
                <a:sym typeface="Calibri"/>
              </a:rPr>
              <a:t>L’écart type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744" name="Google Shape;744;g2aedff8624f_0_329"/>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745" name="Google Shape;745;g2aedff8624f_0_329"/>
          <p:cNvSpPr txBox="1"/>
          <p:nvPr/>
        </p:nvSpPr>
        <p:spPr>
          <a:xfrm>
            <a:off x="467650" y="1754575"/>
            <a:ext cx="7898400" cy="19692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100"/>
              <a:buFont typeface="Arial"/>
              <a:buNone/>
            </a:pPr>
            <a:r>
              <a:rPr lang="fr-FR" sz="2900" b="0" i="0" u="none" strike="noStrike" cap="none">
                <a:solidFill>
                  <a:schemeClr val="dk1"/>
                </a:solidFill>
                <a:latin typeface="Calibri"/>
                <a:ea typeface="Calibri"/>
                <a:cs typeface="Calibri"/>
                <a:sym typeface="Calibri"/>
              </a:rPr>
              <a:t>Exemple : Durée jusqu'à la sortie de l'hôpital</a:t>
            </a:r>
            <a:endParaRPr sz="29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100"/>
              <a:buFont typeface="Arial"/>
              <a:buNone/>
            </a:pPr>
            <a:endParaRPr sz="29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100"/>
              <a:buFont typeface="Arial"/>
              <a:buNone/>
            </a:pPr>
            <a:r>
              <a:rPr lang="fr-FR" sz="2900" b="0" i="0" u="none" strike="noStrike" cap="none">
                <a:solidFill>
                  <a:schemeClr val="dk1"/>
                </a:solidFill>
                <a:latin typeface="Calibri"/>
                <a:ea typeface="Calibri"/>
                <a:cs typeface="Calibri"/>
                <a:sym typeface="Calibri"/>
              </a:rPr>
              <a:t>Les administrateurs de deux hôpitaux étudient le temps passé par les patients dans les services d'urgence de leur établissement jusqu'à leur sortie de l'hôpital. Bien que ces durées moyennes soient presque identiques (35 minutes), les écarts types diffèrent considérablement.</a:t>
            </a: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p:txBody>
      </p:sp>
      <p:sp>
        <p:nvSpPr>
          <p:cNvPr id="746" name="Google Shape;746;g2aedff8624f_0_329"/>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4/19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2afb60ecdf7_0_13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a:t>
            </a:fld>
            <a:endParaRPr sz="1000">
              <a:solidFill>
                <a:srgbClr val="808080"/>
              </a:solidFill>
              <a:latin typeface="Arial"/>
              <a:ea typeface="Arial"/>
              <a:cs typeface="Arial"/>
              <a:sym typeface="Arial"/>
            </a:endParaRPr>
          </a:p>
        </p:txBody>
      </p:sp>
      <p:sp>
        <p:nvSpPr>
          <p:cNvPr id="122" name="Google Shape;122;g2afb60ecdf7_0_13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3" name="Google Shape;123;g2afb60ecdf7_0_131"/>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124" name="Google Shape;124;g2afb60ecdf7_0_131"/>
          <p:cNvSpPr txBox="1"/>
          <p:nvPr/>
        </p:nvSpPr>
        <p:spPr>
          <a:xfrm>
            <a:off x="462450" y="1574205"/>
            <a:ext cx="8219100" cy="4215000"/>
          </a:xfrm>
          <a:prstGeom prst="rect">
            <a:avLst/>
          </a:prstGeom>
          <a:noFill/>
          <a:ln>
            <a:noFill/>
          </a:ln>
        </p:spPr>
        <p:txBody>
          <a:bodyPr spcFirstLastPara="1" wrap="square" lIns="91425" tIns="91425" rIns="91425" bIns="91425" anchor="t" anchorCtr="0">
            <a:noAutofit/>
          </a:bodyPr>
          <a:lstStyle/>
          <a:p>
            <a:pPr marL="0" marR="0" lvl="0" indent="0" algn="just" rtl="0">
              <a:lnSpc>
                <a:spcPct val="90000"/>
              </a:lnSpc>
              <a:spcBef>
                <a:spcPts val="25"/>
              </a:spcBef>
              <a:spcAft>
                <a:spcPts val="0"/>
              </a:spcAft>
              <a:buClr>
                <a:srgbClr val="000000"/>
              </a:buClr>
              <a:buSzPts val="2250"/>
              <a:buFont typeface="Arial"/>
              <a:buNone/>
            </a:pPr>
            <a:r>
              <a:rPr lang="fr-FR" sz="1800" b="1" i="0" u="none" strike="noStrike" cap="none">
                <a:solidFill>
                  <a:schemeClr val="dk1"/>
                </a:solidFill>
                <a:latin typeface="Calibri"/>
                <a:ea typeface="Calibri"/>
                <a:cs typeface="Calibri"/>
                <a:sym typeface="Calibri"/>
              </a:rPr>
              <a:t>I- Types de variables </a:t>
            </a:r>
            <a:endParaRPr sz="1800" b="1" i="0" u="none" strike="noStrike" cap="none">
              <a:solidFill>
                <a:schemeClr val="dk1"/>
              </a:solidFill>
              <a:latin typeface="Calibri"/>
              <a:ea typeface="Calibri"/>
              <a:cs typeface="Calibri"/>
              <a:sym typeface="Calibri"/>
            </a:endParaRPr>
          </a:p>
          <a:p>
            <a:pPr marL="0" marR="0" lvl="0" indent="0" algn="just" rtl="0">
              <a:lnSpc>
                <a:spcPct val="90000"/>
              </a:lnSpc>
              <a:spcBef>
                <a:spcPts val="25"/>
              </a:spcBef>
              <a:spcAft>
                <a:spcPts val="0"/>
              </a:spcAft>
              <a:buClr>
                <a:srgbClr val="000000"/>
              </a:buClr>
              <a:buSzPts val="2050"/>
              <a:buFont typeface="Arial"/>
              <a:buNone/>
            </a:pPr>
            <a:r>
              <a:rPr lang="fr-FR" sz="1800" b="0" i="1" u="none" strike="noStrike" cap="none">
                <a:solidFill>
                  <a:schemeClr val="dk1"/>
                </a:solidFill>
                <a:latin typeface="Calibri"/>
                <a:ea typeface="Calibri"/>
                <a:cs typeface="Calibri"/>
                <a:sym typeface="Calibri"/>
              </a:rPr>
              <a:t>Variables quantitatives (discrètes et continues), variables qualitatives (factors, nominales, ordinales), variable ordinale et d’intervalles</a:t>
            </a:r>
            <a:endParaRPr sz="1800" b="0" i="1" u="none" strike="noStrike" cap="none">
              <a:solidFill>
                <a:schemeClr val="dk1"/>
              </a:solidFill>
              <a:latin typeface="Calibri"/>
              <a:ea typeface="Calibri"/>
              <a:cs typeface="Calibri"/>
              <a:sym typeface="Calibri"/>
            </a:endParaRPr>
          </a:p>
          <a:p>
            <a:pPr marL="0" marR="0" lvl="0" indent="0" algn="just" rtl="0">
              <a:lnSpc>
                <a:spcPct val="90000"/>
              </a:lnSpc>
              <a:spcBef>
                <a:spcPts val="25"/>
              </a:spcBef>
              <a:spcAft>
                <a:spcPts val="0"/>
              </a:spcAft>
              <a:buClr>
                <a:srgbClr val="000000"/>
              </a:buClr>
              <a:buSzPts val="2250"/>
              <a:buFont typeface="Arial"/>
              <a:buNone/>
            </a:pPr>
            <a:endParaRPr sz="1800" b="0" i="0" u="none" strike="noStrike" cap="none">
              <a:solidFill>
                <a:schemeClr val="dk1"/>
              </a:solidFill>
              <a:latin typeface="Calibri"/>
              <a:ea typeface="Calibri"/>
              <a:cs typeface="Calibri"/>
              <a:sym typeface="Calibri"/>
            </a:endParaRPr>
          </a:p>
          <a:p>
            <a:pPr marL="0" marR="0" lvl="0" indent="0" algn="just" rtl="0">
              <a:lnSpc>
                <a:spcPct val="90000"/>
              </a:lnSpc>
              <a:spcBef>
                <a:spcPts val="25"/>
              </a:spcBef>
              <a:spcAft>
                <a:spcPts val="0"/>
              </a:spcAft>
              <a:buClr>
                <a:srgbClr val="000000"/>
              </a:buClr>
              <a:buSzPts val="2250"/>
              <a:buFont typeface="Arial"/>
              <a:buNone/>
            </a:pPr>
            <a:r>
              <a:rPr lang="fr-FR" sz="1800" b="1" i="0" u="none" strike="noStrike" cap="none">
                <a:solidFill>
                  <a:schemeClr val="dk1"/>
                </a:solidFill>
                <a:latin typeface="Calibri"/>
                <a:ea typeface="Calibri"/>
                <a:cs typeface="Calibri"/>
                <a:sym typeface="Calibri"/>
              </a:rPr>
              <a:t>II- Indicateurs de tendance centrale</a:t>
            </a:r>
            <a:endParaRPr sz="1800" b="1" i="0" u="none" strike="noStrike" cap="none">
              <a:solidFill>
                <a:schemeClr val="dk1"/>
              </a:solidFill>
              <a:latin typeface="Calibri"/>
              <a:ea typeface="Calibri"/>
              <a:cs typeface="Calibri"/>
              <a:sym typeface="Calibri"/>
            </a:endParaRPr>
          </a:p>
          <a:p>
            <a:pPr marL="0" marR="0" lvl="0" indent="0" algn="just" rtl="0">
              <a:lnSpc>
                <a:spcPct val="90000"/>
              </a:lnSpc>
              <a:spcBef>
                <a:spcPts val="25"/>
              </a:spcBef>
              <a:spcAft>
                <a:spcPts val="0"/>
              </a:spcAft>
              <a:buClr>
                <a:srgbClr val="000000"/>
              </a:buClr>
              <a:buSzPts val="2050"/>
              <a:buFont typeface="Arial"/>
              <a:buNone/>
            </a:pPr>
            <a:r>
              <a:rPr lang="fr-FR" sz="1800" b="0" i="1" u="none" strike="noStrike" cap="none">
                <a:solidFill>
                  <a:schemeClr val="dk1"/>
                </a:solidFill>
                <a:latin typeface="Calibri"/>
                <a:ea typeface="Calibri"/>
                <a:cs typeface="Calibri"/>
                <a:sym typeface="Calibri"/>
              </a:rPr>
              <a:t>Mode, médiane, moyenne et moyenne pondérée</a:t>
            </a:r>
            <a:endParaRPr sz="1800" b="0" i="1" u="none" strike="noStrike" cap="none">
              <a:solidFill>
                <a:schemeClr val="dk1"/>
              </a:solidFill>
              <a:latin typeface="Calibri"/>
              <a:ea typeface="Calibri"/>
              <a:cs typeface="Calibri"/>
              <a:sym typeface="Calibri"/>
            </a:endParaRPr>
          </a:p>
          <a:p>
            <a:pPr marL="0" marR="0" lvl="0" indent="0" algn="just" rtl="0">
              <a:lnSpc>
                <a:spcPct val="90000"/>
              </a:lnSpc>
              <a:spcBef>
                <a:spcPts val="25"/>
              </a:spcBef>
              <a:spcAft>
                <a:spcPts val="0"/>
              </a:spcAft>
              <a:buClr>
                <a:srgbClr val="000000"/>
              </a:buClr>
              <a:buSzPts val="2250"/>
              <a:buFont typeface="Arial"/>
              <a:buNone/>
            </a:pPr>
            <a:endParaRPr sz="1800" b="1" i="0" u="none" strike="noStrike" cap="none">
              <a:solidFill>
                <a:schemeClr val="dk1"/>
              </a:solidFill>
              <a:latin typeface="Calibri"/>
              <a:ea typeface="Calibri"/>
              <a:cs typeface="Calibri"/>
              <a:sym typeface="Calibri"/>
            </a:endParaRPr>
          </a:p>
          <a:p>
            <a:pPr marL="0" marR="0" lvl="0" indent="0" algn="just" rtl="0">
              <a:lnSpc>
                <a:spcPct val="90000"/>
              </a:lnSpc>
              <a:spcBef>
                <a:spcPts val="25"/>
              </a:spcBef>
              <a:spcAft>
                <a:spcPts val="0"/>
              </a:spcAft>
              <a:buClr>
                <a:srgbClr val="000000"/>
              </a:buClr>
              <a:buSzPts val="2250"/>
              <a:buFont typeface="Arial"/>
              <a:buNone/>
            </a:pPr>
            <a:r>
              <a:rPr lang="fr-FR" sz="1800" b="1" i="0" u="none" strike="noStrike" cap="none">
                <a:solidFill>
                  <a:schemeClr val="dk1"/>
                </a:solidFill>
                <a:latin typeface="Calibri"/>
                <a:ea typeface="Calibri"/>
                <a:cs typeface="Calibri"/>
                <a:sym typeface="Calibri"/>
              </a:rPr>
              <a:t>III- Indicateurs de dispersion</a:t>
            </a:r>
            <a:endParaRPr sz="1800" b="1" i="0" u="none" strike="noStrike" cap="none">
              <a:solidFill>
                <a:schemeClr val="dk1"/>
              </a:solidFill>
              <a:latin typeface="Calibri"/>
              <a:ea typeface="Calibri"/>
              <a:cs typeface="Calibri"/>
              <a:sym typeface="Calibri"/>
            </a:endParaRPr>
          </a:p>
          <a:p>
            <a:pPr marL="0" marR="0" lvl="0" indent="0" algn="just" rtl="0">
              <a:lnSpc>
                <a:spcPct val="90000"/>
              </a:lnSpc>
              <a:spcBef>
                <a:spcPts val="25"/>
              </a:spcBef>
              <a:spcAft>
                <a:spcPts val="0"/>
              </a:spcAft>
              <a:buClr>
                <a:srgbClr val="000000"/>
              </a:buClr>
              <a:buSzPts val="2050"/>
              <a:buFont typeface="Arial"/>
              <a:buNone/>
            </a:pPr>
            <a:r>
              <a:rPr lang="fr-FR" sz="1800" b="0" i="1" u="none" strike="noStrike" cap="none">
                <a:solidFill>
                  <a:schemeClr val="dk1"/>
                </a:solidFill>
                <a:latin typeface="Calibri"/>
                <a:ea typeface="Calibri"/>
                <a:cs typeface="Calibri"/>
                <a:sym typeface="Calibri"/>
              </a:rPr>
              <a:t>Ecart-type, variance, quartiles et écart interquartile, loi normale, déciles (intervalle et rapport)</a:t>
            </a:r>
            <a:endParaRPr sz="1800" b="0" i="1" u="none" strike="noStrike" cap="none">
              <a:solidFill>
                <a:schemeClr val="dk1"/>
              </a:solidFill>
              <a:latin typeface="Calibri"/>
              <a:ea typeface="Calibri"/>
              <a:cs typeface="Calibri"/>
              <a:sym typeface="Calibri"/>
            </a:endParaRPr>
          </a:p>
          <a:p>
            <a:pPr marL="0" marR="0" lvl="0" indent="0" algn="just" rtl="0">
              <a:lnSpc>
                <a:spcPct val="90000"/>
              </a:lnSpc>
              <a:spcBef>
                <a:spcPts val="25"/>
              </a:spcBef>
              <a:spcAft>
                <a:spcPts val="0"/>
              </a:spcAft>
              <a:buClr>
                <a:srgbClr val="000000"/>
              </a:buClr>
              <a:buSzPts val="2250"/>
              <a:buFont typeface="Arial"/>
              <a:buNone/>
            </a:pPr>
            <a:endParaRPr sz="1800" b="1" i="0" u="none" strike="noStrike" cap="none">
              <a:solidFill>
                <a:schemeClr val="dk1"/>
              </a:solidFill>
              <a:latin typeface="Calibri"/>
              <a:ea typeface="Calibri"/>
              <a:cs typeface="Calibri"/>
              <a:sym typeface="Calibri"/>
            </a:endParaRPr>
          </a:p>
          <a:p>
            <a:pPr marL="0" marR="0" lvl="0" indent="0" algn="just" rtl="0">
              <a:lnSpc>
                <a:spcPct val="90000"/>
              </a:lnSpc>
              <a:spcBef>
                <a:spcPts val="25"/>
              </a:spcBef>
              <a:spcAft>
                <a:spcPts val="0"/>
              </a:spcAft>
              <a:buClr>
                <a:srgbClr val="000000"/>
              </a:buClr>
              <a:buSzPts val="2250"/>
              <a:buFont typeface="Arial"/>
              <a:buNone/>
            </a:pPr>
            <a:r>
              <a:rPr lang="fr-FR" sz="1800" b="1" i="0" u="none" strike="noStrike" cap="none">
                <a:solidFill>
                  <a:schemeClr val="dk1"/>
                </a:solidFill>
                <a:latin typeface="Calibri"/>
                <a:ea typeface="Calibri"/>
                <a:cs typeface="Calibri"/>
                <a:sym typeface="Calibri"/>
              </a:rPr>
              <a:t>IV- Calcul et lecture de pourcentages</a:t>
            </a:r>
            <a:endParaRPr sz="1800" b="1" i="0" u="none" strike="noStrike" cap="none">
              <a:solidFill>
                <a:schemeClr val="dk1"/>
              </a:solidFill>
              <a:latin typeface="Calibri"/>
              <a:ea typeface="Calibri"/>
              <a:cs typeface="Calibri"/>
              <a:sym typeface="Calibri"/>
            </a:endParaRPr>
          </a:p>
          <a:p>
            <a:pPr marL="0" marR="0" lvl="0" indent="0" algn="just" rtl="0">
              <a:lnSpc>
                <a:spcPct val="90000"/>
              </a:lnSpc>
              <a:spcBef>
                <a:spcPts val="25"/>
              </a:spcBef>
              <a:spcAft>
                <a:spcPts val="0"/>
              </a:spcAft>
              <a:buClr>
                <a:srgbClr val="000000"/>
              </a:buClr>
              <a:buSzPts val="2050"/>
              <a:buFont typeface="Arial"/>
              <a:buNone/>
            </a:pPr>
            <a:r>
              <a:rPr lang="fr-FR" sz="1800" b="0" i="1" u="none" strike="noStrike" cap="none">
                <a:solidFill>
                  <a:schemeClr val="dk1"/>
                </a:solidFill>
                <a:latin typeface="Calibri"/>
                <a:ea typeface="Calibri"/>
                <a:cs typeface="Calibri"/>
                <a:sym typeface="Calibri"/>
              </a:rPr>
              <a:t>Pourcentage de répartition, conversion de % en nombre, taux de variation</a:t>
            </a:r>
            <a:endParaRPr sz="1800" b="0" i="1"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800" b="0" i="0" u="none" strike="noStrike" cap="none">
              <a:solidFill>
                <a:schemeClr val="dk1"/>
              </a:solidFill>
              <a:latin typeface="Calibri"/>
              <a:ea typeface="Calibri"/>
              <a:cs typeface="Calibri"/>
              <a:sym typeface="Calibri"/>
            </a:endParaRPr>
          </a:p>
        </p:txBody>
      </p:sp>
      <p:sp>
        <p:nvSpPr>
          <p:cNvPr id="125" name="Google Shape;125;g2afb60ecdf7_0_131"/>
          <p:cNvSpPr txBox="1"/>
          <p:nvPr/>
        </p:nvSpPr>
        <p:spPr>
          <a:xfrm>
            <a:off x="462450" y="639650"/>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Plan de la séance</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g2aedff8624f_0_33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60</a:t>
            </a:fld>
            <a:endParaRPr sz="1000">
              <a:solidFill>
                <a:srgbClr val="808080"/>
              </a:solidFill>
              <a:latin typeface="Arial"/>
              <a:ea typeface="Arial"/>
              <a:cs typeface="Arial"/>
              <a:sym typeface="Arial"/>
            </a:endParaRPr>
          </a:p>
        </p:txBody>
      </p:sp>
      <p:sp>
        <p:nvSpPr>
          <p:cNvPr id="752" name="Google Shape;752;g2aedff8624f_0_33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3" name="Google Shape;753;g2aedff8624f_0_337"/>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L’écart type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754" name="Google Shape;754;g2aedff8624f_0_337"/>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755" name="Google Shape;755;g2aedff8624f_0_337"/>
          <p:cNvSpPr txBox="1"/>
          <p:nvPr/>
        </p:nvSpPr>
        <p:spPr>
          <a:xfrm>
            <a:off x="467650" y="1754575"/>
            <a:ext cx="7898400" cy="19692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1"/>
              </a:buClr>
              <a:buSzPts val="1100"/>
              <a:buFont typeface="Arial"/>
              <a:buNone/>
            </a:pPr>
            <a:r>
              <a:rPr lang="fr-FR" sz="2700" b="0" i="0" u="none" strike="noStrike" cap="none">
                <a:solidFill>
                  <a:schemeClr val="dk1"/>
                </a:solidFill>
                <a:latin typeface="Calibri"/>
                <a:ea typeface="Calibri"/>
                <a:cs typeface="Calibri"/>
                <a:sym typeface="Calibri"/>
              </a:rPr>
              <a:t>L'écart-type de l'hôpital 1 est d'environ 6. </a:t>
            </a:r>
            <a:endParaRPr sz="12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100"/>
              <a:buFont typeface="Arial"/>
              <a:buNone/>
            </a:pPr>
            <a:endParaRPr sz="27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900"/>
              <a:buFont typeface="Arial"/>
              <a:buNone/>
            </a:pPr>
            <a:r>
              <a:rPr lang="fr-FR" sz="2700" b="0" i="0" u="none" strike="noStrike" cap="none">
                <a:solidFill>
                  <a:schemeClr val="dk1"/>
                </a:solidFill>
                <a:latin typeface="Calibri"/>
                <a:ea typeface="Calibri"/>
                <a:cs typeface="Calibri"/>
                <a:sym typeface="Calibri"/>
              </a:rPr>
              <a:t>L'écart-type pour l'hôpital 2 est d'environ 20. </a:t>
            </a:r>
            <a:endParaRPr sz="27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r>
              <a:rPr lang="fr-FR" sz="3000" b="1" i="0" u="none" strike="noStrike" cap="none">
                <a:solidFill>
                  <a:srgbClr val="2E5D5A"/>
                </a:solidFill>
                <a:latin typeface="Calibri"/>
                <a:ea typeface="Calibri"/>
                <a:cs typeface="Calibri"/>
                <a:sym typeface="Calibri"/>
              </a:rPr>
              <a:t>Qu’est-ce que cela signifie ? </a:t>
            </a:r>
            <a:endParaRPr sz="30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2900" b="0" i="0" u="none" strike="noStrike" cap="none">
              <a:solidFill>
                <a:schemeClr val="dk1"/>
              </a:solidFill>
              <a:latin typeface="Calibri"/>
              <a:ea typeface="Calibri"/>
              <a:cs typeface="Calibri"/>
              <a:sym typeface="Calibri"/>
            </a:endParaRPr>
          </a:p>
        </p:txBody>
      </p:sp>
      <p:sp>
        <p:nvSpPr>
          <p:cNvPr id="756" name="Google Shape;756;g2aedff8624f_0_337"/>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5/19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g2aedff8624f_0_35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61</a:t>
            </a:fld>
            <a:endParaRPr sz="1000">
              <a:solidFill>
                <a:srgbClr val="808080"/>
              </a:solidFill>
              <a:latin typeface="Arial"/>
              <a:ea typeface="Arial"/>
              <a:cs typeface="Arial"/>
              <a:sym typeface="Arial"/>
            </a:endParaRPr>
          </a:p>
        </p:txBody>
      </p:sp>
      <p:sp>
        <p:nvSpPr>
          <p:cNvPr id="762" name="Google Shape;762;g2aedff8624f_0_355"/>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3" name="Google Shape;763;g2aedff8624f_0_355"/>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L’écart type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764" name="Google Shape;764;g2aedff8624f_0_355"/>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pic>
        <p:nvPicPr>
          <p:cNvPr id="765" name="Google Shape;765;g2aedff8624f_0_355"/>
          <p:cNvPicPr preferRelativeResize="0"/>
          <p:nvPr/>
        </p:nvPicPr>
        <p:blipFill rotWithShape="1">
          <a:blip r:embed="rId3">
            <a:alphaModFix/>
          </a:blip>
          <a:srcRect/>
          <a:stretch/>
        </p:blipFill>
        <p:spPr>
          <a:xfrm>
            <a:off x="763275" y="2268079"/>
            <a:ext cx="8055398" cy="3284376"/>
          </a:xfrm>
          <a:prstGeom prst="rect">
            <a:avLst/>
          </a:prstGeom>
          <a:noFill/>
          <a:ln>
            <a:noFill/>
          </a:ln>
        </p:spPr>
      </p:pic>
      <p:sp>
        <p:nvSpPr>
          <p:cNvPr id="766" name="Google Shape;766;g2aedff8624f_0_355"/>
          <p:cNvSpPr txBox="1"/>
          <p:nvPr/>
        </p:nvSpPr>
        <p:spPr>
          <a:xfrm>
            <a:off x="0" y="1422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6/19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g2aedff8624f_0_34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62</a:t>
            </a:fld>
            <a:endParaRPr sz="1000">
              <a:solidFill>
                <a:srgbClr val="808080"/>
              </a:solidFill>
              <a:latin typeface="Arial"/>
              <a:ea typeface="Arial"/>
              <a:cs typeface="Arial"/>
              <a:sym typeface="Arial"/>
            </a:endParaRPr>
          </a:p>
        </p:txBody>
      </p:sp>
      <p:sp>
        <p:nvSpPr>
          <p:cNvPr id="772" name="Google Shape;772;g2aedff8624f_0_34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3" name="Google Shape;773;g2aedff8624f_0_347"/>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L’écart type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774" name="Google Shape;774;g2aedff8624f_0_347"/>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775" name="Google Shape;775;g2aedff8624f_0_347"/>
          <p:cNvSpPr txBox="1"/>
          <p:nvPr/>
        </p:nvSpPr>
        <p:spPr>
          <a:xfrm>
            <a:off x="467650" y="1754575"/>
            <a:ext cx="7898400" cy="19692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900"/>
              <a:buFont typeface="Arial"/>
              <a:buNone/>
            </a:pPr>
            <a:endParaRPr sz="290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900"/>
              <a:buFont typeface="Arial"/>
              <a:buNone/>
            </a:pPr>
            <a:r>
              <a:rPr lang="fr-FR" sz="2700" b="0" i="0" u="none" strike="noStrike" cap="none">
                <a:solidFill>
                  <a:schemeClr val="dk1"/>
                </a:solidFill>
                <a:latin typeface="Calibri"/>
                <a:ea typeface="Calibri"/>
                <a:cs typeface="Calibri"/>
                <a:sym typeface="Calibri"/>
              </a:rPr>
              <a:t>Cela signifie qu'à l'hôpital 2, de nombreuses personnes ne sont pas proches de la moyenne et ont passé beaucoup plus ou beaucoup moins de 35 minutes à l'hôpital.</a:t>
            </a:r>
            <a:endParaRPr sz="27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900"/>
              <a:buFont typeface="Arial"/>
              <a:buNone/>
            </a:pPr>
            <a:endParaRPr sz="270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900"/>
              <a:buFont typeface="Arial"/>
              <a:buNone/>
            </a:pPr>
            <a:r>
              <a:rPr lang="fr-FR" sz="2700">
                <a:solidFill>
                  <a:schemeClr val="dk1"/>
                </a:solidFill>
                <a:latin typeface="Calibri"/>
                <a:ea typeface="Calibri"/>
                <a:cs typeface="Calibri"/>
                <a:sym typeface="Calibri"/>
              </a:rPr>
              <a:t>Alors qu’à l’hôpital 1, les patients ont eu presque tous un temps d’attente très proche de 35 minutes.</a:t>
            </a:r>
            <a:endParaRPr sz="270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900"/>
              <a:buFont typeface="Arial"/>
              <a:buNone/>
            </a:pPr>
            <a:endParaRPr sz="270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900"/>
              <a:buFont typeface="Arial"/>
              <a:buNone/>
            </a:pPr>
            <a:r>
              <a:rPr lang="fr-FR" sz="2700">
                <a:solidFill>
                  <a:schemeClr val="dk1"/>
                </a:solidFill>
                <a:latin typeface="Calibri"/>
                <a:ea typeface="Calibri"/>
                <a:cs typeface="Calibri"/>
                <a:sym typeface="Calibri"/>
              </a:rPr>
              <a:t>→ La dispersion est plus grande dans l'hôpital 2.</a:t>
            </a:r>
            <a:endParaRPr sz="27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p:txBody>
      </p:sp>
      <p:sp>
        <p:nvSpPr>
          <p:cNvPr id="776" name="Google Shape;776;g2aedff8624f_0_347"/>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7/19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g329f557f827_2_10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63</a:t>
            </a:fld>
            <a:endParaRPr sz="1000">
              <a:solidFill>
                <a:srgbClr val="808080"/>
              </a:solidFill>
              <a:latin typeface="Arial"/>
              <a:ea typeface="Arial"/>
              <a:cs typeface="Arial"/>
              <a:sym typeface="Arial"/>
            </a:endParaRPr>
          </a:p>
        </p:txBody>
      </p:sp>
      <p:sp>
        <p:nvSpPr>
          <p:cNvPr id="782" name="Google Shape;782;g329f557f827_2_10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3" name="Google Shape;783;g329f557f827_2_101"/>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L’écart type et la variance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784" name="Google Shape;784;g329f557f827_2_101"/>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785" name="Google Shape;785;g329f557f827_2_101"/>
          <p:cNvSpPr txBox="1"/>
          <p:nvPr/>
        </p:nvSpPr>
        <p:spPr>
          <a:xfrm>
            <a:off x="398550" y="1758950"/>
            <a:ext cx="8346900" cy="41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sz="2400" b="1" i="1">
                <a:solidFill>
                  <a:srgbClr val="E69138"/>
                </a:solidFill>
                <a:latin typeface="Calibri"/>
                <a:ea typeface="Calibri"/>
                <a:cs typeface="Calibri"/>
                <a:sym typeface="Calibri"/>
              </a:rPr>
              <a:t>Qu’est-ce que la variance ?</a:t>
            </a:r>
            <a:endParaRPr sz="240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3200"/>
              <a:buFont typeface="Arial"/>
              <a:buNone/>
            </a:pPr>
            <a:endParaRPr sz="240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3200"/>
              <a:buFont typeface="Arial"/>
              <a:buNone/>
            </a:pPr>
            <a:r>
              <a:rPr lang="fr-FR" sz="2400" b="0" i="0" u="none" strike="noStrike" cap="none">
                <a:solidFill>
                  <a:schemeClr val="dk1"/>
                </a:solidFill>
                <a:latin typeface="Calibri"/>
                <a:ea typeface="Calibri"/>
                <a:cs typeface="Calibri"/>
                <a:sym typeface="Calibri"/>
              </a:rPr>
              <a:t>La variance </a:t>
            </a:r>
            <a:r>
              <a:rPr lang="fr-FR" sz="2400" b="1">
                <a:solidFill>
                  <a:schemeClr val="dk1"/>
                </a:solidFill>
                <a:latin typeface="Calibri"/>
                <a:ea typeface="Calibri"/>
                <a:cs typeface="Calibri"/>
                <a:sym typeface="Calibri"/>
              </a:rPr>
              <a:t>synthétise exactement la même information que l’écart-type</a:t>
            </a:r>
            <a:r>
              <a:rPr lang="fr-FR"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marL="457200" marR="0" lvl="0" indent="-381000" algn="just" rtl="0">
              <a:lnSpc>
                <a:spcPct val="100000"/>
              </a:lnSpc>
              <a:spcBef>
                <a:spcPts val="0"/>
              </a:spcBef>
              <a:spcAft>
                <a:spcPts val="0"/>
              </a:spcAft>
              <a:buClr>
                <a:schemeClr val="dk1"/>
              </a:buClr>
              <a:buSzPts val="2400"/>
              <a:buFont typeface="Calibri"/>
              <a:buChar char="●"/>
            </a:pPr>
            <a:r>
              <a:rPr lang="fr-FR" sz="2400">
                <a:solidFill>
                  <a:schemeClr val="dk1"/>
                </a:solidFill>
                <a:latin typeface="Calibri"/>
                <a:ea typeface="Calibri"/>
                <a:cs typeface="Calibri"/>
                <a:sym typeface="Calibri"/>
              </a:rPr>
              <a:t>Variance = (écart-type)</a:t>
            </a:r>
            <a:endParaRPr sz="240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3200"/>
              <a:buFont typeface="Arial"/>
              <a:buNone/>
            </a:pPr>
            <a:endParaRPr sz="240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3200"/>
              <a:buFont typeface="Arial"/>
              <a:buNone/>
            </a:pPr>
            <a:r>
              <a:rPr lang="fr-FR" sz="2400">
                <a:solidFill>
                  <a:schemeClr val="dk1"/>
                </a:solidFill>
                <a:latin typeface="Calibri"/>
                <a:ea typeface="Calibri"/>
                <a:cs typeface="Calibri"/>
                <a:sym typeface="Calibri"/>
              </a:rPr>
              <a:t>Exactement comme l’écart-type, u</a:t>
            </a:r>
            <a:r>
              <a:rPr lang="fr-FR" sz="2400" b="0" i="0" u="none" strike="noStrike" cap="none">
                <a:solidFill>
                  <a:schemeClr val="dk1"/>
                </a:solidFill>
                <a:latin typeface="Calibri"/>
                <a:ea typeface="Calibri"/>
                <a:cs typeface="Calibri"/>
                <a:sym typeface="Calibri"/>
              </a:rPr>
              <a:t>ne variance élevée indique une plus grande dispersion, tandis qu’une variance faible indique une plus grande concentration des données. On utilise généralement l’écart type, plus facile à interpréter. </a:t>
            </a:r>
            <a:endParaRPr sz="2400" b="0" i="0" u="none" strike="noStrike" cap="none">
              <a:solidFill>
                <a:schemeClr val="dk1"/>
              </a:solidFill>
              <a:latin typeface="Calibri"/>
              <a:ea typeface="Calibri"/>
              <a:cs typeface="Calibri"/>
              <a:sym typeface="Calibri"/>
            </a:endParaRPr>
          </a:p>
        </p:txBody>
      </p:sp>
      <p:sp>
        <p:nvSpPr>
          <p:cNvPr id="786" name="Google Shape;786;g329f557f827_2_101"/>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8/19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787" name="Google Shape;787;g329f557f827_2_101"/>
          <p:cNvSpPr txBox="1"/>
          <p:nvPr/>
        </p:nvSpPr>
        <p:spPr>
          <a:xfrm>
            <a:off x="3700125" y="3147225"/>
            <a:ext cx="4785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800">
                <a:solidFill>
                  <a:schemeClr val="dk1"/>
                </a:solidFill>
                <a:latin typeface="Calibri"/>
                <a:ea typeface="Calibri"/>
                <a:cs typeface="Calibri"/>
                <a:sym typeface="Calibri"/>
              </a:rPr>
              <a:t>2</a:t>
            </a:r>
            <a:endParaRPr>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g329f557f827_2_4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64</a:t>
            </a:fld>
            <a:endParaRPr sz="1000">
              <a:solidFill>
                <a:srgbClr val="808080"/>
              </a:solidFill>
              <a:latin typeface="Arial"/>
              <a:ea typeface="Arial"/>
              <a:cs typeface="Arial"/>
              <a:sym typeface="Arial"/>
            </a:endParaRPr>
          </a:p>
        </p:txBody>
      </p:sp>
      <p:sp>
        <p:nvSpPr>
          <p:cNvPr id="803" name="Google Shape;803;g329f557f827_2_43"/>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4" name="Google Shape;804;g329f557f827_2_43"/>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Les quantiles</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r>
              <a:rPr lang="fr-FR" sz="3200" b="1">
                <a:solidFill>
                  <a:srgbClr val="2E5D5A"/>
                </a:solidFill>
                <a:latin typeface="Calibri"/>
                <a:ea typeface="Calibri"/>
                <a:cs typeface="Calibri"/>
                <a:sym typeface="Calibri"/>
              </a:rPr>
              <a:t>Et l’écart inter-quantile</a:t>
            </a:r>
            <a:endParaRPr sz="3200" b="1">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805" name="Google Shape;805;g329f557f827_2_43"/>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806" name="Google Shape;806;g329f557f827_2_43"/>
          <p:cNvSpPr txBox="1"/>
          <p:nvPr/>
        </p:nvSpPr>
        <p:spPr>
          <a:xfrm>
            <a:off x="467650" y="2087350"/>
            <a:ext cx="7898400" cy="412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sz="2400" b="1" i="1">
                <a:solidFill>
                  <a:srgbClr val="E69138"/>
                </a:solidFill>
                <a:latin typeface="Calibri"/>
                <a:ea typeface="Calibri"/>
                <a:cs typeface="Calibri"/>
                <a:sym typeface="Calibri"/>
              </a:rPr>
              <a:t>Qu’est-ce que sont les quantiles d’une distribution?</a:t>
            </a:r>
            <a:endParaRPr sz="24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fr-FR" sz="2400" b="0" i="0" u="none" strike="noStrike" cap="none">
                <a:solidFill>
                  <a:schemeClr val="dk1"/>
                </a:solidFill>
                <a:latin typeface="Calibri"/>
                <a:ea typeface="Calibri"/>
                <a:cs typeface="Calibri"/>
                <a:sym typeface="Calibri"/>
              </a:rPr>
              <a:t>Les quantiles sont les valeurs qui divisent un jeu de données en groupes de même nombre d’individus.</a:t>
            </a:r>
            <a:endParaRPr/>
          </a:p>
          <a:p>
            <a:pPr marL="0" marR="0" lvl="0" indent="0" algn="l" rtl="0">
              <a:lnSpc>
                <a:spcPct val="100000"/>
              </a:lnSpc>
              <a:spcBef>
                <a:spcPts val="0"/>
              </a:spcBef>
              <a:spcAft>
                <a:spcPts val="0"/>
              </a:spcAft>
              <a:buClr>
                <a:srgbClr val="000000"/>
              </a:buClr>
              <a:buSzPts val="29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fr-FR" sz="2400" b="0" i="0" u="none" strike="noStrike" cap="none">
                <a:solidFill>
                  <a:schemeClr val="dk1"/>
                </a:solidFill>
                <a:latin typeface="Calibri"/>
                <a:ea typeface="Calibri"/>
                <a:cs typeface="Calibri"/>
                <a:sym typeface="Calibri"/>
              </a:rPr>
              <a:t>On parle de:</a:t>
            </a:r>
            <a:endParaRPr/>
          </a:p>
          <a:p>
            <a:pPr marL="342900" marR="0" lvl="0" indent="-342900" algn="l" rtl="0">
              <a:lnSpc>
                <a:spcPct val="100000"/>
              </a:lnSpc>
              <a:spcBef>
                <a:spcPts val="0"/>
              </a:spcBef>
              <a:spcAft>
                <a:spcPts val="0"/>
              </a:spcAft>
              <a:buClr>
                <a:srgbClr val="000000"/>
              </a:buClr>
              <a:buSzPts val="2900"/>
              <a:buFont typeface="Arial"/>
              <a:buChar char="-"/>
            </a:pPr>
            <a:r>
              <a:rPr lang="fr-FR" sz="2400" b="0" i="0" u="none" strike="noStrike" cap="none">
                <a:solidFill>
                  <a:schemeClr val="dk1"/>
                </a:solidFill>
                <a:latin typeface="Calibri"/>
                <a:ea typeface="Calibri"/>
                <a:cs typeface="Calibri"/>
                <a:sym typeface="Calibri"/>
              </a:rPr>
              <a:t>Quartiles pour 4 groupes</a:t>
            </a:r>
            <a:endParaRPr/>
          </a:p>
          <a:p>
            <a:pPr marL="342900" marR="0" lvl="0" indent="-342900" algn="l" rtl="0">
              <a:lnSpc>
                <a:spcPct val="100000"/>
              </a:lnSpc>
              <a:spcBef>
                <a:spcPts val="0"/>
              </a:spcBef>
              <a:spcAft>
                <a:spcPts val="0"/>
              </a:spcAft>
              <a:buClr>
                <a:srgbClr val="000000"/>
              </a:buClr>
              <a:buSzPts val="2900"/>
              <a:buFont typeface="Arial"/>
              <a:buChar char="-"/>
            </a:pPr>
            <a:r>
              <a:rPr lang="fr-FR" sz="2400" b="0" i="0" u="none" strike="noStrike" cap="none">
                <a:solidFill>
                  <a:schemeClr val="dk1"/>
                </a:solidFill>
                <a:latin typeface="Calibri"/>
                <a:ea typeface="Calibri"/>
                <a:cs typeface="Calibri"/>
                <a:sym typeface="Calibri"/>
              </a:rPr>
              <a:t>Déciles pour 10 groupes</a:t>
            </a:r>
            <a:endParaRPr/>
          </a:p>
          <a:p>
            <a:pPr marL="342900" marR="0" lvl="0" indent="-342900" algn="l" rtl="0">
              <a:lnSpc>
                <a:spcPct val="100000"/>
              </a:lnSpc>
              <a:spcBef>
                <a:spcPts val="0"/>
              </a:spcBef>
              <a:spcAft>
                <a:spcPts val="0"/>
              </a:spcAft>
              <a:buClr>
                <a:srgbClr val="000000"/>
              </a:buClr>
              <a:buSzPts val="2900"/>
              <a:buFont typeface="Arial"/>
              <a:buChar char="-"/>
            </a:pPr>
            <a:r>
              <a:rPr lang="fr-FR" sz="2400" b="0" i="0" u="none" strike="noStrike" cap="none">
                <a:solidFill>
                  <a:schemeClr val="dk1"/>
                </a:solidFill>
                <a:latin typeface="Calibri"/>
                <a:ea typeface="Calibri"/>
                <a:cs typeface="Calibri"/>
                <a:sym typeface="Calibri"/>
              </a:rPr>
              <a:t>Centiles pour 100 groupes</a:t>
            </a:r>
            <a:endParaRPr/>
          </a:p>
          <a:p>
            <a:pPr marL="0" marR="0" lvl="0" indent="0" algn="l" rtl="0">
              <a:lnSpc>
                <a:spcPct val="100000"/>
              </a:lnSpc>
              <a:spcBef>
                <a:spcPts val="0"/>
              </a:spcBef>
              <a:spcAft>
                <a:spcPts val="0"/>
              </a:spcAft>
              <a:buNone/>
            </a:pPr>
            <a:r>
              <a:rPr lang="fr-FR" sz="2400" b="0" i="0" u="none" strike="noStrike" cap="none">
                <a:solidFill>
                  <a:schemeClr val="dk1"/>
                </a:solidFill>
                <a:latin typeface="Calibri"/>
                <a:ea typeface="Calibri"/>
                <a:cs typeface="Calibri"/>
                <a:sym typeface="Calibri"/>
              </a:rPr>
              <a:t>Mais théoriquement il est possible de diviser la population en autant de groupes que souhaité.</a:t>
            </a:r>
            <a:endParaRPr/>
          </a:p>
          <a:p>
            <a:pPr marL="0" marR="0" lvl="0" indent="0" algn="l" rtl="0">
              <a:lnSpc>
                <a:spcPct val="100000"/>
              </a:lnSpc>
              <a:spcBef>
                <a:spcPts val="0"/>
              </a:spcBef>
              <a:spcAft>
                <a:spcPts val="0"/>
              </a:spcAft>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400" b="0" i="0" u="none" strike="noStrike" cap="none">
              <a:solidFill>
                <a:schemeClr val="dk1"/>
              </a:solidFill>
              <a:latin typeface="Calibri"/>
              <a:ea typeface="Calibri"/>
              <a:cs typeface="Calibri"/>
              <a:sym typeface="Calibri"/>
            </a:endParaRPr>
          </a:p>
        </p:txBody>
      </p:sp>
      <p:sp>
        <p:nvSpPr>
          <p:cNvPr id="807" name="Google Shape;807;g329f557f827_2_43"/>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9/19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pic>
        <p:nvPicPr>
          <p:cNvPr id="808" name="Google Shape;808;g329f557f827_2_43"/>
          <p:cNvPicPr preferRelativeResize="0"/>
          <p:nvPr/>
        </p:nvPicPr>
        <p:blipFill rotWithShape="1">
          <a:blip r:embed="rId3">
            <a:alphaModFix/>
          </a:blip>
          <a:srcRect/>
          <a:stretch/>
        </p:blipFill>
        <p:spPr>
          <a:xfrm>
            <a:off x="4791625" y="815050"/>
            <a:ext cx="3949801" cy="13623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g329f557f827_2_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65</a:t>
            </a:fld>
            <a:endParaRPr sz="1000">
              <a:solidFill>
                <a:srgbClr val="808080"/>
              </a:solidFill>
              <a:latin typeface="Arial"/>
              <a:ea typeface="Arial"/>
              <a:cs typeface="Arial"/>
              <a:sym typeface="Arial"/>
            </a:endParaRPr>
          </a:p>
        </p:txBody>
      </p:sp>
      <p:sp>
        <p:nvSpPr>
          <p:cNvPr id="825" name="Google Shape;825;g329f557f827_2_3"/>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6" name="Google Shape;826;g329f557f827_2_3"/>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Quartiles</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827" name="Google Shape;827;g329f557f827_2_3"/>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828" name="Google Shape;828;g329f557f827_2_3"/>
          <p:cNvSpPr txBox="1"/>
          <p:nvPr/>
        </p:nvSpPr>
        <p:spPr>
          <a:xfrm>
            <a:off x="467650" y="2314825"/>
            <a:ext cx="7898400" cy="951300"/>
          </a:xfrm>
          <a:prstGeom prst="rect">
            <a:avLst/>
          </a:prstGeom>
          <a:noFill/>
          <a:ln>
            <a:noFill/>
          </a:ln>
        </p:spPr>
        <p:txBody>
          <a:bodyPr spcFirstLastPara="1" wrap="square" lIns="91425" tIns="91425" rIns="91425" bIns="91425" anchor="t" anchorCtr="0">
            <a:noAutofit/>
          </a:bodyPr>
          <a:lstStyle/>
          <a:p>
            <a:pPr marL="457200" marR="0" lvl="0" indent="-444500" algn="just" rtl="0">
              <a:lnSpc>
                <a:spcPct val="100000"/>
              </a:lnSpc>
              <a:spcBef>
                <a:spcPts val="0"/>
              </a:spcBef>
              <a:spcAft>
                <a:spcPts val="0"/>
              </a:spcAft>
              <a:buClr>
                <a:srgbClr val="000000"/>
              </a:buClr>
              <a:buSzPts val="2700"/>
              <a:buFont typeface="Arial"/>
              <a:buChar char="•"/>
            </a:pPr>
            <a:r>
              <a:rPr lang="fr-FR" sz="2200" b="1">
                <a:solidFill>
                  <a:schemeClr val="dk1"/>
                </a:solidFill>
                <a:latin typeface="Calibri"/>
                <a:ea typeface="Calibri"/>
                <a:cs typeface="Calibri"/>
                <a:sym typeface="Calibri"/>
              </a:rPr>
              <a:t>Les quartiles sont</a:t>
            </a:r>
            <a:r>
              <a:rPr lang="fr-FR" sz="2200" b="1" i="0" u="none" strike="noStrike" cap="none">
                <a:solidFill>
                  <a:schemeClr val="dk1"/>
                </a:solidFill>
                <a:latin typeface="Calibri"/>
                <a:ea typeface="Calibri"/>
                <a:cs typeface="Calibri"/>
                <a:sym typeface="Calibri"/>
              </a:rPr>
              <a:t> </a:t>
            </a:r>
            <a:r>
              <a:rPr lang="fr-FR" sz="2200" b="1">
                <a:solidFill>
                  <a:schemeClr val="dk1"/>
                </a:solidFill>
                <a:latin typeface="Calibri"/>
                <a:ea typeface="Calibri"/>
                <a:cs typeface="Calibri"/>
                <a:sym typeface="Calibri"/>
              </a:rPr>
              <a:t>les</a:t>
            </a:r>
            <a:r>
              <a:rPr lang="fr-FR" sz="2200" b="1" i="0" u="none" strike="noStrike" cap="none">
                <a:solidFill>
                  <a:schemeClr val="dk1"/>
                </a:solidFill>
                <a:latin typeface="Calibri"/>
                <a:ea typeface="Calibri"/>
                <a:cs typeface="Calibri"/>
                <a:sym typeface="Calibri"/>
              </a:rPr>
              <a:t> valeurs qui divisent les données triées en 4 parties égales</a:t>
            </a:r>
            <a:r>
              <a:rPr lang="fr-FR" sz="2200" b="0" i="0" u="none" strike="noStrike" cap="none">
                <a:solidFill>
                  <a:schemeClr val="dk1"/>
                </a:solidFill>
                <a:latin typeface="Calibri"/>
                <a:ea typeface="Calibri"/>
                <a:cs typeface="Calibri"/>
                <a:sym typeface="Calibri"/>
              </a:rPr>
              <a:t>, de sorte que chaque partie représente 1/4 de l'échantillon de population.</a:t>
            </a:r>
            <a:endParaRPr sz="2200">
              <a:solidFill>
                <a:schemeClr val="dk1"/>
              </a:solidFill>
              <a:latin typeface="Calibri"/>
              <a:ea typeface="Calibri"/>
              <a:cs typeface="Calibri"/>
              <a:sym typeface="Calibri"/>
            </a:endParaRPr>
          </a:p>
          <a:p>
            <a:pPr marL="914400" marR="0" lvl="1" indent="-400050" algn="just" rtl="0">
              <a:lnSpc>
                <a:spcPct val="100000"/>
              </a:lnSpc>
              <a:spcBef>
                <a:spcPts val="0"/>
              </a:spcBef>
              <a:spcAft>
                <a:spcPts val="0"/>
              </a:spcAft>
              <a:buClr>
                <a:srgbClr val="000000"/>
              </a:buClr>
              <a:buSzPts val="2700"/>
              <a:buFont typeface="Arial"/>
              <a:buChar char="○"/>
            </a:pPr>
            <a:r>
              <a:rPr lang="fr-FR" sz="2200" b="0" i="0" u="none" strike="noStrike" cap="none">
                <a:solidFill>
                  <a:schemeClr val="dk1"/>
                </a:solidFill>
                <a:latin typeface="Calibri"/>
                <a:ea typeface="Calibri"/>
                <a:cs typeface="Calibri"/>
                <a:sym typeface="Calibri"/>
              </a:rPr>
              <a:t>le 1er quartile sépare les 25 % inférieurs des données ;  </a:t>
            </a:r>
            <a:endParaRPr sz="2200" b="0" i="0" u="none" strike="noStrike" cap="none">
              <a:solidFill>
                <a:schemeClr val="dk1"/>
              </a:solidFill>
              <a:latin typeface="Calibri"/>
              <a:ea typeface="Calibri"/>
              <a:cs typeface="Calibri"/>
              <a:sym typeface="Calibri"/>
            </a:endParaRPr>
          </a:p>
          <a:p>
            <a:pPr marL="914400" marR="0" lvl="1" indent="-400050" algn="just" rtl="0">
              <a:lnSpc>
                <a:spcPct val="100000"/>
              </a:lnSpc>
              <a:spcBef>
                <a:spcPts val="0"/>
              </a:spcBef>
              <a:spcAft>
                <a:spcPts val="0"/>
              </a:spcAft>
              <a:buClr>
                <a:srgbClr val="000000"/>
              </a:buClr>
              <a:buSzPts val="2700"/>
              <a:buFont typeface="Arial"/>
              <a:buChar char="○"/>
            </a:pPr>
            <a:r>
              <a:rPr lang="fr-FR" sz="2200" b="0" i="0" u="none" strike="noStrike" cap="none">
                <a:solidFill>
                  <a:schemeClr val="dk1"/>
                </a:solidFill>
                <a:latin typeface="Calibri"/>
                <a:ea typeface="Calibri"/>
                <a:cs typeface="Calibri"/>
                <a:sym typeface="Calibri"/>
              </a:rPr>
              <a:t>le 2e quartile est la médiane de la série ; </a:t>
            </a:r>
            <a:endParaRPr sz="2200" b="0" i="0" u="none" strike="noStrike" cap="none">
              <a:solidFill>
                <a:schemeClr val="dk1"/>
              </a:solidFill>
              <a:latin typeface="Calibri"/>
              <a:ea typeface="Calibri"/>
              <a:cs typeface="Calibri"/>
              <a:sym typeface="Calibri"/>
            </a:endParaRPr>
          </a:p>
          <a:p>
            <a:pPr marL="914400" marR="0" lvl="1" indent="-400050" algn="just" rtl="0">
              <a:lnSpc>
                <a:spcPct val="100000"/>
              </a:lnSpc>
              <a:spcBef>
                <a:spcPts val="0"/>
              </a:spcBef>
              <a:spcAft>
                <a:spcPts val="0"/>
              </a:spcAft>
              <a:buClr>
                <a:srgbClr val="000000"/>
              </a:buClr>
              <a:buSzPts val="2700"/>
              <a:buFont typeface="Arial"/>
              <a:buChar char="○"/>
            </a:pPr>
            <a:r>
              <a:rPr lang="fr-FR" sz="2200" b="0" i="0" u="none" strike="noStrike" cap="none">
                <a:solidFill>
                  <a:schemeClr val="dk1"/>
                </a:solidFill>
                <a:latin typeface="Calibri"/>
                <a:ea typeface="Calibri"/>
                <a:cs typeface="Calibri"/>
                <a:sym typeface="Calibri"/>
              </a:rPr>
              <a:t>le 3e quartile sépare les 75 % inférieurs des données.</a:t>
            </a:r>
            <a:endParaRPr sz="12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200" b="0" i="0" u="none" strike="noStrike" cap="none">
              <a:solidFill>
                <a:schemeClr val="dk1"/>
              </a:solidFill>
              <a:latin typeface="Calibri"/>
              <a:ea typeface="Calibri"/>
              <a:cs typeface="Calibri"/>
              <a:sym typeface="Calibri"/>
            </a:endParaRPr>
          </a:p>
          <a:p>
            <a:pPr marL="457200" marR="0" lvl="0" indent="-444500" algn="just" rtl="0">
              <a:lnSpc>
                <a:spcPct val="100000"/>
              </a:lnSpc>
              <a:spcBef>
                <a:spcPts val="0"/>
              </a:spcBef>
              <a:spcAft>
                <a:spcPts val="0"/>
              </a:spcAft>
              <a:buClr>
                <a:srgbClr val="000000"/>
              </a:buClr>
              <a:buSzPts val="2700"/>
              <a:buFont typeface="Arial"/>
              <a:buChar char="•"/>
            </a:pPr>
            <a:r>
              <a:rPr lang="fr-FR" sz="2200" b="0" i="0" u="none" strike="noStrike" cap="none">
                <a:solidFill>
                  <a:schemeClr val="dk1"/>
                </a:solidFill>
                <a:latin typeface="Calibri"/>
                <a:ea typeface="Calibri"/>
                <a:cs typeface="Calibri"/>
                <a:sym typeface="Calibri"/>
              </a:rPr>
              <a:t>L’écart-type peut être est tiré vers le haut s’il y a quelques valeurs extrêmes très éloignées, d’où l’intérêt de mesurer aussi l’écart interquartile</a:t>
            </a:r>
            <a:endParaRPr sz="2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200" b="0" i="0" u="none" strike="noStrike" cap="none">
              <a:solidFill>
                <a:schemeClr val="dk1"/>
              </a:solidFill>
              <a:latin typeface="Calibri"/>
              <a:ea typeface="Calibri"/>
              <a:cs typeface="Calibri"/>
              <a:sym typeface="Calibri"/>
            </a:endParaRPr>
          </a:p>
        </p:txBody>
      </p:sp>
      <p:sp>
        <p:nvSpPr>
          <p:cNvPr id="829" name="Google Shape;829;g329f557f827_2_3"/>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9/19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pic>
        <p:nvPicPr>
          <p:cNvPr id="830" name="Google Shape;830;g329f557f827_2_3"/>
          <p:cNvPicPr preferRelativeResize="0"/>
          <p:nvPr/>
        </p:nvPicPr>
        <p:blipFill rotWithShape="1">
          <a:blip r:embed="rId3">
            <a:alphaModFix/>
          </a:blip>
          <a:srcRect/>
          <a:stretch/>
        </p:blipFill>
        <p:spPr>
          <a:xfrm>
            <a:off x="2348238" y="756425"/>
            <a:ext cx="4718624" cy="16275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g329f557f827_2_3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66</a:t>
            </a:fld>
            <a:endParaRPr sz="1000">
              <a:solidFill>
                <a:srgbClr val="808080"/>
              </a:solidFill>
              <a:latin typeface="Arial"/>
              <a:ea typeface="Arial"/>
              <a:cs typeface="Arial"/>
              <a:sym typeface="Arial"/>
            </a:endParaRPr>
          </a:p>
        </p:txBody>
      </p:sp>
      <p:sp>
        <p:nvSpPr>
          <p:cNvPr id="836" name="Google Shape;836;g329f557f827_2_33"/>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7" name="Google Shape;837;g329f557f827_2_33"/>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Quartiles</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838" name="Google Shape;838;g329f557f827_2_33"/>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839" name="Google Shape;839;g329f557f827_2_33"/>
          <p:cNvSpPr txBox="1"/>
          <p:nvPr/>
        </p:nvSpPr>
        <p:spPr>
          <a:xfrm>
            <a:off x="277150" y="1671575"/>
            <a:ext cx="7898400" cy="19692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2900"/>
              <a:buFont typeface="Arial"/>
              <a:buNone/>
            </a:pPr>
            <a:r>
              <a:rPr lang="fr-FR" sz="2700" b="0" i="0" u="none" strike="noStrike" cap="none" dirty="0">
                <a:solidFill>
                  <a:schemeClr val="dk1"/>
                </a:solidFill>
                <a:latin typeface="Calibri"/>
                <a:ea typeface="Calibri"/>
                <a:cs typeface="Calibri"/>
                <a:sym typeface="Calibri"/>
              </a:rPr>
              <a:t>Pour calculer les quartiles sur R, il faut écrire : quantile(</a:t>
            </a:r>
            <a:r>
              <a:rPr lang="fr-FR" sz="2700" b="0" i="0" u="none" strike="noStrike" cap="none" dirty="0" err="1">
                <a:solidFill>
                  <a:schemeClr val="dk1"/>
                </a:solidFill>
                <a:latin typeface="Calibri"/>
                <a:ea typeface="Calibri"/>
                <a:cs typeface="Calibri"/>
                <a:sym typeface="Calibri"/>
              </a:rPr>
              <a:t>etupol$echelle</a:t>
            </a:r>
            <a:r>
              <a:rPr lang="fr-FR" sz="2700" b="0" i="0" u="none" strike="noStrike" cap="none" dirty="0">
                <a:solidFill>
                  <a:schemeClr val="dk1"/>
                </a:solidFill>
                <a:latin typeface="Calibri"/>
                <a:ea typeface="Calibri"/>
                <a:cs typeface="Calibri"/>
                <a:sym typeface="Calibri"/>
              </a:rPr>
              <a:t>, </a:t>
            </a:r>
            <a:r>
              <a:rPr lang="fr-FR" sz="2700" b="0" i="0" u="none" strike="noStrike" cap="none" dirty="0" err="1">
                <a:solidFill>
                  <a:schemeClr val="dk1"/>
                </a:solidFill>
                <a:latin typeface="Calibri"/>
                <a:ea typeface="Calibri"/>
                <a:cs typeface="Calibri"/>
                <a:sym typeface="Calibri"/>
              </a:rPr>
              <a:t>na.rm</a:t>
            </a:r>
            <a:r>
              <a:rPr lang="fr-FR" sz="2700" b="0" i="0" u="none" strike="noStrike" cap="none" dirty="0">
                <a:solidFill>
                  <a:schemeClr val="dk1"/>
                </a:solidFill>
                <a:latin typeface="Calibri"/>
                <a:ea typeface="Calibri"/>
                <a:cs typeface="Calibri"/>
                <a:sym typeface="Calibri"/>
              </a:rPr>
              <a:t> = TRUE)</a:t>
            </a:r>
            <a:endParaRPr sz="27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900"/>
              <a:buFont typeface="Arial"/>
              <a:buNone/>
            </a:pPr>
            <a:r>
              <a:rPr lang="fr-FR" sz="2700" b="0" i="0" u="none" strike="noStrike" cap="none" dirty="0">
                <a:solidFill>
                  <a:schemeClr val="dk1"/>
                </a:solidFill>
                <a:latin typeface="Calibri"/>
                <a:ea typeface="Calibri"/>
                <a:cs typeface="Calibri"/>
                <a:sym typeface="Calibri"/>
              </a:rPr>
              <a:t>Vous obtenez ce résultat :</a:t>
            </a:r>
            <a:endParaRPr sz="27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900"/>
              <a:buFont typeface="Arial"/>
              <a:buNone/>
            </a:pPr>
            <a:endParaRPr sz="28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900"/>
              <a:buFont typeface="Arial"/>
              <a:buNone/>
            </a:pPr>
            <a:endParaRPr sz="28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900"/>
              <a:buFont typeface="Arial"/>
              <a:buNone/>
            </a:pPr>
            <a:endParaRPr sz="28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900"/>
              <a:buFont typeface="Arial"/>
              <a:buNone/>
            </a:pPr>
            <a:r>
              <a:rPr lang="fr-FR" sz="2300" dirty="0">
                <a:solidFill>
                  <a:schemeClr val="dk1"/>
                </a:solidFill>
                <a:latin typeface="Calibri"/>
                <a:ea typeface="Calibri"/>
                <a:cs typeface="Calibri"/>
                <a:sym typeface="Calibri"/>
              </a:rPr>
              <a:t>Interprétation: </a:t>
            </a: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p:txBody>
      </p:sp>
      <p:sp>
        <p:nvSpPr>
          <p:cNvPr id="840" name="Google Shape;840;g329f557f827_2_33"/>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pic>
        <p:nvPicPr>
          <p:cNvPr id="3" name="Picture 2" descr="A number of numbers and a dollar sign&#10;&#10;AI-generated content may be incorrect.">
            <a:extLst>
              <a:ext uri="{FF2B5EF4-FFF2-40B4-BE49-F238E27FC236}">
                <a16:creationId xmlns:a16="http://schemas.microsoft.com/office/drawing/2014/main" id="{802C71DC-4734-083B-0FCF-F87DD0F182F3}"/>
              </a:ext>
            </a:extLst>
          </p:cNvPr>
          <p:cNvPicPr>
            <a:picLocks noChangeAspect="1"/>
          </p:cNvPicPr>
          <p:nvPr/>
        </p:nvPicPr>
        <p:blipFill>
          <a:blip r:embed="rId3"/>
          <a:stretch>
            <a:fillRect/>
          </a:stretch>
        </p:blipFill>
        <p:spPr>
          <a:xfrm>
            <a:off x="885450" y="3239262"/>
            <a:ext cx="4229100" cy="7747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g2aedff8624f_0_37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67</a:t>
            </a:fld>
            <a:endParaRPr sz="1000">
              <a:solidFill>
                <a:srgbClr val="808080"/>
              </a:solidFill>
              <a:latin typeface="Arial"/>
              <a:ea typeface="Arial"/>
              <a:cs typeface="Arial"/>
              <a:sym typeface="Arial"/>
            </a:endParaRPr>
          </a:p>
        </p:txBody>
      </p:sp>
      <p:sp>
        <p:nvSpPr>
          <p:cNvPr id="847" name="Google Shape;847;g2aedff8624f_0_374"/>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8" name="Google Shape;848;g2aedff8624f_0_374"/>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Quartiles</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849" name="Google Shape;849;g2aedff8624f_0_374"/>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850" name="Google Shape;850;g2aedff8624f_0_374"/>
          <p:cNvSpPr txBox="1"/>
          <p:nvPr/>
        </p:nvSpPr>
        <p:spPr>
          <a:xfrm>
            <a:off x="277150" y="1671575"/>
            <a:ext cx="7898400" cy="1969200"/>
          </a:xfrm>
          <a:prstGeom prst="rect">
            <a:avLst/>
          </a:prstGeom>
          <a:noFill/>
          <a:ln>
            <a:noFill/>
          </a:ln>
        </p:spPr>
        <p:txBody>
          <a:bodyPr spcFirstLastPara="1" wrap="square" lIns="91425" tIns="91425" rIns="91425" bIns="91425" anchor="t" anchorCtr="0">
            <a:noAutofit/>
          </a:bodyPr>
          <a:lstStyle/>
          <a:p>
            <a:pPr lvl="0" algn="just">
              <a:buSzPts val="2900"/>
            </a:pPr>
            <a:r>
              <a:rPr lang="fr-FR" sz="2700" b="0" i="0" u="none" strike="noStrike" cap="none" dirty="0">
                <a:solidFill>
                  <a:schemeClr val="dk1"/>
                </a:solidFill>
                <a:latin typeface="Calibri"/>
                <a:ea typeface="Calibri"/>
                <a:cs typeface="Calibri"/>
                <a:sym typeface="Calibri"/>
              </a:rPr>
              <a:t>Pour calculer les quartiles sur R, il faut écrire : quantile</a:t>
            </a:r>
            <a:r>
              <a:rPr lang="fr-FR" sz="2700" dirty="0">
                <a:solidFill>
                  <a:schemeClr val="dk1"/>
                </a:solidFill>
                <a:latin typeface="Calibri"/>
                <a:ea typeface="Calibri"/>
                <a:cs typeface="Calibri"/>
                <a:sym typeface="Calibri"/>
              </a:rPr>
              <a:t>(</a:t>
            </a:r>
            <a:r>
              <a:rPr lang="fr-FR" sz="2700" dirty="0" err="1">
                <a:solidFill>
                  <a:schemeClr val="dk1"/>
                </a:solidFill>
                <a:latin typeface="Calibri"/>
                <a:ea typeface="Calibri"/>
                <a:cs typeface="Calibri"/>
                <a:sym typeface="Calibri"/>
              </a:rPr>
              <a:t>etupol$echelle</a:t>
            </a:r>
            <a:r>
              <a:rPr lang="fr-FR" sz="2700" dirty="0">
                <a:solidFill>
                  <a:schemeClr val="dk1"/>
                </a:solidFill>
                <a:latin typeface="Calibri"/>
                <a:ea typeface="Calibri"/>
                <a:cs typeface="Calibri"/>
                <a:sym typeface="Calibri"/>
              </a:rPr>
              <a:t>, </a:t>
            </a:r>
            <a:r>
              <a:rPr lang="fr-FR" sz="2700" b="0" i="0" u="none" strike="noStrike" cap="none" dirty="0" err="1">
                <a:solidFill>
                  <a:schemeClr val="dk1"/>
                </a:solidFill>
                <a:latin typeface="Calibri"/>
                <a:ea typeface="Calibri"/>
                <a:cs typeface="Calibri"/>
                <a:sym typeface="Calibri"/>
              </a:rPr>
              <a:t>na.rm</a:t>
            </a:r>
            <a:r>
              <a:rPr lang="fr-FR" sz="2700" b="0" i="0" u="none" strike="noStrike" cap="none" dirty="0">
                <a:solidFill>
                  <a:schemeClr val="dk1"/>
                </a:solidFill>
                <a:latin typeface="Calibri"/>
                <a:ea typeface="Calibri"/>
                <a:cs typeface="Calibri"/>
                <a:sym typeface="Calibri"/>
              </a:rPr>
              <a:t> = TRUE)</a:t>
            </a:r>
            <a:endParaRPr sz="27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900"/>
              <a:buFont typeface="Arial"/>
              <a:buNone/>
            </a:pPr>
            <a:r>
              <a:rPr lang="fr-FR" sz="2700" b="0" i="0" u="none" strike="noStrike" cap="none" dirty="0">
                <a:solidFill>
                  <a:schemeClr val="dk1"/>
                </a:solidFill>
                <a:latin typeface="Calibri"/>
                <a:ea typeface="Calibri"/>
                <a:cs typeface="Calibri"/>
                <a:sym typeface="Calibri"/>
              </a:rPr>
              <a:t>Vous obtenez ce résultat :</a:t>
            </a:r>
            <a:endParaRPr sz="27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900"/>
              <a:buFont typeface="Arial"/>
              <a:buNone/>
            </a:pPr>
            <a:endParaRPr sz="28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900"/>
              <a:buFont typeface="Arial"/>
              <a:buNone/>
            </a:pPr>
            <a:endParaRPr sz="28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900"/>
              <a:buFont typeface="Arial"/>
              <a:buNone/>
            </a:pPr>
            <a:endParaRPr sz="28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900"/>
              <a:buFont typeface="Arial"/>
              <a:buNone/>
            </a:pPr>
            <a:r>
              <a:rPr lang="fr-FR" sz="2300" dirty="0">
                <a:solidFill>
                  <a:schemeClr val="dk1"/>
                </a:solidFill>
                <a:latin typeface="Calibri"/>
                <a:ea typeface="Calibri"/>
                <a:cs typeface="Calibri"/>
                <a:sym typeface="Calibri"/>
              </a:rPr>
              <a:t>Interprétation: </a:t>
            </a:r>
            <a:r>
              <a:rPr lang="fr-FR" sz="2300" b="0" i="0" u="none" strike="noStrike" cap="none" dirty="0">
                <a:solidFill>
                  <a:schemeClr val="dk1"/>
                </a:solidFill>
                <a:latin typeface="Calibri"/>
                <a:ea typeface="Calibri"/>
                <a:cs typeface="Calibri"/>
                <a:sym typeface="Calibri"/>
              </a:rPr>
              <a:t>Cela signifie qu'au moins 1⁄4 de la population a une position inférieure ou égale à 2, au moins 1⁄4 entre </a:t>
            </a:r>
            <a:r>
              <a:rPr lang="fr-FR" sz="2300" dirty="0">
                <a:solidFill>
                  <a:schemeClr val="dk1"/>
                </a:solidFill>
                <a:latin typeface="Calibri"/>
                <a:ea typeface="Calibri"/>
                <a:cs typeface="Calibri"/>
                <a:sym typeface="Calibri"/>
              </a:rPr>
              <a:t>2</a:t>
            </a:r>
            <a:r>
              <a:rPr lang="fr-FR" sz="2300" b="0" i="0" u="none" strike="noStrike" cap="none" dirty="0">
                <a:solidFill>
                  <a:schemeClr val="dk1"/>
                </a:solidFill>
                <a:latin typeface="Calibri"/>
                <a:ea typeface="Calibri"/>
                <a:cs typeface="Calibri"/>
                <a:sym typeface="Calibri"/>
              </a:rPr>
              <a:t> et 2, au moins 1⁄4 entre 2 et </a:t>
            </a:r>
            <a:r>
              <a:rPr lang="fr-FR" sz="2300" dirty="0">
                <a:solidFill>
                  <a:schemeClr val="dk1"/>
                </a:solidFill>
                <a:latin typeface="Calibri"/>
                <a:ea typeface="Calibri"/>
                <a:cs typeface="Calibri"/>
                <a:sym typeface="Calibri"/>
              </a:rPr>
              <a:t>3</a:t>
            </a:r>
            <a:r>
              <a:rPr lang="fr-FR" sz="2300" b="0" i="0" u="none" strike="noStrike" cap="none" dirty="0">
                <a:solidFill>
                  <a:schemeClr val="dk1"/>
                </a:solidFill>
                <a:latin typeface="Calibri"/>
                <a:ea typeface="Calibri"/>
                <a:cs typeface="Calibri"/>
                <a:sym typeface="Calibri"/>
              </a:rPr>
              <a:t> et au moins 1⁄4 entre 3 et 5. Dans ce cas : </a:t>
            </a:r>
            <a:r>
              <a:rPr lang="fr-FR" sz="2300" dirty="0">
                <a:solidFill>
                  <a:schemeClr val="dk1"/>
                </a:solidFill>
                <a:latin typeface="Calibri"/>
                <a:ea typeface="Calibri"/>
                <a:cs typeface="Calibri"/>
                <a:sym typeface="Calibri"/>
              </a:rPr>
              <a:t>2</a:t>
            </a:r>
            <a:r>
              <a:rPr lang="fr-FR" sz="2300" b="0" i="0" u="none" strike="noStrike" cap="none" dirty="0">
                <a:solidFill>
                  <a:schemeClr val="dk1"/>
                </a:solidFill>
                <a:latin typeface="Calibri"/>
                <a:ea typeface="Calibri"/>
                <a:cs typeface="Calibri"/>
                <a:sym typeface="Calibri"/>
              </a:rPr>
              <a:t> est le premier quartile et </a:t>
            </a:r>
            <a:r>
              <a:rPr lang="fr-FR" sz="2300" dirty="0">
                <a:solidFill>
                  <a:schemeClr val="dk1"/>
                </a:solidFill>
                <a:latin typeface="Calibri"/>
                <a:ea typeface="Calibri"/>
                <a:cs typeface="Calibri"/>
                <a:sym typeface="Calibri"/>
              </a:rPr>
              <a:t>3</a:t>
            </a:r>
            <a:r>
              <a:rPr lang="fr-FR" sz="2300" b="0" i="0" u="none" strike="noStrike" cap="none" dirty="0">
                <a:solidFill>
                  <a:schemeClr val="dk1"/>
                </a:solidFill>
                <a:latin typeface="Calibri"/>
                <a:ea typeface="Calibri"/>
                <a:cs typeface="Calibri"/>
                <a:sym typeface="Calibri"/>
              </a:rPr>
              <a:t> le troisième. </a:t>
            </a:r>
            <a:endParaRPr sz="13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900"/>
              <a:buFont typeface="Arial"/>
              <a:buNone/>
            </a:pPr>
            <a:endParaRPr sz="23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900"/>
              <a:buFont typeface="Arial"/>
              <a:buNone/>
            </a:pPr>
            <a:r>
              <a:rPr lang="fr-FR" sz="2300" b="1" i="0" u="none" strike="noStrike" cap="none" dirty="0">
                <a:solidFill>
                  <a:schemeClr val="dk1"/>
                </a:solidFill>
                <a:latin typeface="Calibri"/>
                <a:ea typeface="Calibri"/>
                <a:cs typeface="Calibri"/>
                <a:sym typeface="Calibri"/>
              </a:rPr>
              <a:t>Ecart (ou intervalle) interquartile </a:t>
            </a:r>
            <a:r>
              <a:rPr lang="fr-FR" sz="2300" b="0" i="0" u="none" strike="noStrike" cap="none" dirty="0">
                <a:solidFill>
                  <a:schemeClr val="dk1"/>
                </a:solidFill>
                <a:latin typeface="Calibri"/>
                <a:ea typeface="Calibri"/>
                <a:cs typeface="Calibri"/>
                <a:sym typeface="Calibri"/>
              </a:rPr>
              <a:t> 3 - 2 = 1 (Q3-Q1).</a:t>
            </a:r>
            <a:r>
              <a:rPr lang="fr-FR" sz="2400" b="0" i="0" u="none" strike="noStrike" cap="none" dirty="0">
                <a:solidFill>
                  <a:schemeClr val="dk1"/>
                </a:solidFill>
                <a:latin typeface="Calibri"/>
                <a:ea typeface="Calibri"/>
                <a:cs typeface="Calibri"/>
                <a:sym typeface="Calibri"/>
              </a:rPr>
              <a:t> </a:t>
            </a: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p:txBody>
      </p:sp>
      <p:sp>
        <p:nvSpPr>
          <p:cNvPr id="851" name="Google Shape;851;g2aedff8624f_0_374"/>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pic>
        <p:nvPicPr>
          <p:cNvPr id="4" name="Picture 3" descr="A number of numbers and a dollar sign&#10;&#10;AI-generated content may be incorrect.">
            <a:extLst>
              <a:ext uri="{FF2B5EF4-FFF2-40B4-BE49-F238E27FC236}">
                <a16:creationId xmlns:a16="http://schemas.microsoft.com/office/drawing/2014/main" id="{4E5721E1-9F2A-D4F5-0093-07A9E30E53D1}"/>
              </a:ext>
            </a:extLst>
          </p:cNvPr>
          <p:cNvPicPr>
            <a:picLocks noChangeAspect="1"/>
          </p:cNvPicPr>
          <p:nvPr/>
        </p:nvPicPr>
        <p:blipFill>
          <a:blip r:embed="rId3"/>
          <a:stretch>
            <a:fillRect/>
          </a:stretch>
        </p:blipFill>
        <p:spPr>
          <a:xfrm>
            <a:off x="885450" y="3239262"/>
            <a:ext cx="4229100" cy="7747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g2afb60ecdf7_0_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68</a:t>
            </a:fld>
            <a:endParaRPr sz="1000">
              <a:solidFill>
                <a:srgbClr val="808080"/>
              </a:solidFill>
              <a:latin typeface="Arial"/>
              <a:ea typeface="Arial"/>
              <a:cs typeface="Arial"/>
              <a:sym typeface="Arial"/>
            </a:endParaRPr>
          </a:p>
        </p:txBody>
      </p:sp>
      <p:sp>
        <p:nvSpPr>
          <p:cNvPr id="858" name="Google Shape;858;g2afb60ecdf7_0_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59" name="Google Shape;859;g2afb60ecdf7_0_0"/>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Déciles</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860" name="Google Shape;860;g2afb60ecdf7_0_0"/>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861" name="Google Shape;861;g2afb60ecdf7_0_0"/>
          <p:cNvSpPr txBox="1"/>
          <p:nvPr/>
        </p:nvSpPr>
        <p:spPr>
          <a:xfrm>
            <a:off x="467650" y="1754575"/>
            <a:ext cx="7898400" cy="196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fr-FR" sz="2900" b="0" i="0" u="none" strike="noStrike" cap="none">
                <a:solidFill>
                  <a:schemeClr val="dk1"/>
                </a:solidFill>
                <a:latin typeface="Calibri"/>
                <a:ea typeface="Calibri"/>
                <a:cs typeface="Calibri"/>
                <a:sym typeface="Calibri"/>
              </a:rPr>
              <a:t>Si la population est divisée en 10 groupes, on parle de déciles.</a:t>
            </a: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p:txBody>
      </p:sp>
      <p:pic>
        <p:nvPicPr>
          <p:cNvPr id="862" name="Google Shape;862;g2afb60ecdf7_0_0"/>
          <p:cNvPicPr preferRelativeResize="0"/>
          <p:nvPr/>
        </p:nvPicPr>
        <p:blipFill rotWithShape="1">
          <a:blip r:embed="rId3">
            <a:alphaModFix/>
          </a:blip>
          <a:srcRect/>
          <a:stretch/>
        </p:blipFill>
        <p:spPr>
          <a:xfrm>
            <a:off x="1445076" y="2987625"/>
            <a:ext cx="5591400" cy="3209701"/>
          </a:xfrm>
          <a:prstGeom prst="rect">
            <a:avLst/>
          </a:prstGeom>
          <a:noFill/>
          <a:ln>
            <a:noFill/>
          </a:ln>
        </p:spPr>
      </p:pic>
      <p:sp>
        <p:nvSpPr>
          <p:cNvPr id="863" name="Google Shape;863;g2afb60ecdf7_0_0"/>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16/19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g2afb60ecdf7_0_5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69</a:t>
            </a:fld>
            <a:endParaRPr sz="1000">
              <a:solidFill>
                <a:srgbClr val="808080"/>
              </a:solidFill>
              <a:latin typeface="Arial"/>
              <a:ea typeface="Arial"/>
              <a:cs typeface="Arial"/>
              <a:sym typeface="Arial"/>
            </a:endParaRPr>
          </a:p>
        </p:txBody>
      </p:sp>
      <p:sp>
        <p:nvSpPr>
          <p:cNvPr id="876" name="Google Shape;876;g2afb60ecdf7_0_5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7" name="Google Shape;877;g2afb60ecdf7_0_57"/>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Déciles</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878" name="Google Shape;878;g2afb60ecdf7_0_57"/>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879" name="Google Shape;879;g2afb60ecdf7_0_57"/>
          <p:cNvSpPr txBox="1"/>
          <p:nvPr/>
        </p:nvSpPr>
        <p:spPr>
          <a:xfrm>
            <a:off x="467650" y="1754575"/>
            <a:ext cx="7898400" cy="1969200"/>
          </a:xfrm>
          <a:prstGeom prst="rect">
            <a:avLst/>
          </a:prstGeom>
          <a:noFill/>
          <a:ln>
            <a:noFill/>
          </a:ln>
        </p:spPr>
        <p:txBody>
          <a:bodyPr spcFirstLastPara="1" wrap="square" lIns="91425" tIns="91425" rIns="91425" bIns="91425" anchor="t" anchorCtr="0">
            <a:noAutofit/>
          </a:bodyPr>
          <a:lstStyle/>
          <a:p>
            <a:pPr marL="76200" marR="0" lvl="0" indent="0" algn="just" rtl="0">
              <a:lnSpc>
                <a:spcPct val="100000"/>
              </a:lnSpc>
              <a:spcBef>
                <a:spcPts val="1400"/>
              </a:spcBef>
              <a:spcAft>
                <a:spcPts val="0"/>
              </a:spcAft>
              <a:buClr>
                <a:schemeClr val="dk1"/>
              </a:buClr>
              <a:buSzPts val="1100"/>
              <a:buFont typeface="Arial"/>
              <a:buNone/>
            </a:pPr>
            <a:r>
              <a:rPr lang="fr-FR" sz="2300" b="0" i="0" u="none" strike="noStrike" cap="none">
                <a:solidFill>
                  <a:schemeClr val="dk1"/>
                </a:solidFill>
                <a:latin typeface="Calibri"/>
                <a:ea typeface="Calibri"/>
                <a:cs typeface="Calibri"/>
                <a:sym typeface="Calibri"/>
              </a:rPr>
              <a:t>Le tableau indique, dans le cas du premier décile (D1), que 10 % des salariés ont, en 2005, un salaire inférieur à 12 506 €. Le cinquième décile correspond à la médiane, c'est-à-dire à la valeur de la variable qui partage la population en deux groupes de tailles équivalentes. </a:t>
            </a:r>
            <a:endParaRPr sz="1400" b="0" i="0" u="none" strike="noStrike" cap="none">
              <a:solidFill>
                <a:srgbClr val="000000"/>
              </a:solidFill>
              <a:latin typeface="Arial"/>
              <a:ea typeface="Arial"/>
              <a:cs typeface="Arial"/>
              <a:sym typeface="Arial"/>
            </a:endParaRPr>
          </a:p>
          <a:p>
            <a:pPr marL="76200" marR="0" lvl="0" indent="0" algn="just" rtl="0">
              <a:lnSpc>
                <a:spcPct val="100000"/>
              </a:lnSpc>
              <a:spcBef>
                <a:spcPts val="1400"/>
              </a:spcBef>
              <a:spcAft>
                <a:spcPts val="0"/>
              </a:spcAft>
              <a:buClr>
                <a:schemeClr val="dk1"/>
              </a:buClr>
              <a:buSzPts val="1100"/>
              <a:buFont typeface="Arial"/>
              <a:buNone/>
            </a:pPr>
            <a:endParaRPr sz="2300" b="0" i="0" u="none" strike="noStrike" cap="none">
              <a:solidFill>
                <a:schemeClr val="dk1"/>
              </a:solidFill>
              <a:latin typeface="Calibri"/>
              <a:ea typeface="Calibri"/>
              <a:cs typeface="Calibri"/>
              <a:sym typeface="Calibri"/>
            </a:endParaRPr>
          </a:p>
          <a:p>
            <a:pPr marL="76200" marR="0" lvl="0" indent="0" algn="just" rtl="0">
              <a:lnSpc>
                <a:spcPct val="100000"/>
              </a:lnSpc>
              <a:spcBef>
                <a:spcPts val="1400"/>
              </a:spcBef>
              <a:spcAft>
                <a:spcPts val="0"/>
              </a:spcAft>
              <a:buClr>
                <a:schemeClr val="dk1"/>
              </a:buClr>
              <a:buSzPts val="1100"/>
              <a:buFont typeface="Arial"/>
              <a:buNone/>
            </a:pPr>
            <a:r>
              <a:rPr lang="fr-FR" sz="2300" b="0" i="0" u="none" strike="noStrike" cap="none">
                <a:solidFill>
                  <a:schemeClr val="dk1"/>
                </a:solidFill>
                <a:latin typeface="Calibri"/>
                <a:ea typeface="Calibri"/>
                <a:cs typeface="Calibri"/>
                <a:sym typeface="Calibri"/>
              </a:rPr>
              <a:t>Le décile D9 signifie que 10 % de la population se situe à un niveau de la variable supérieure à 36 349 € (ce sont les salariés les mieux payés).</a:t>
            </a:r>
            <a:endParaRPr sz="1500" b="0" i="0" u="none" strike="noStrike" cap="none">
              <a:solidFill>
                <a:schemeClr val="dk1"/>
              </a:solidFill>
              <a:highlight>
                <a:srgbClr val="FFFFFF"/>
              </a:highlight>
              <a:latin typeface="Arial"/>
              <a:ea typeface="Arial"/>
              <a:cs typeface="Arial"/>
              <a:sym typeface="Arial"/>
            </a:endParaRPr>
          </a:p>
          <a:p>
            <a:pPr marL="0" marR="0" lvl="0" indent="0" algn="l" rtl="0">
              <a:lnSpc>
                <a:spcPct val="115000"/>
              </a:lnSpc>
              <a:spcBef>
                <a:spcPts val="80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p:txBody>
      </p:sp>
      <p:sp>
        <p:nvSpPr>
          <p:cNvPr id="880" name="Google Shape;880;g2afb60ecdf7_0_57"/>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17/19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2aedff8624f_0_2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7</a:t>
            </a:fld>
            <a:endParaRPr sz="1000">
              <a:solidFill>
                <a:srgbClr val="808080"/>
              </a:solidFill>
              <a:latin typeface="Arial"/>
              <a:ea typeface="Arial"/>
              <a:cs typeface="Arial"/>
              <a:sym typeface="Arial"/>
            </a:endParaRPr>
          </a:p>
        </p:txBody>
      </p:sp>
      <p:sp>
        <p:nvSpPr>
          <p:cNvPr id="131" name="Google Shape;131;g2aedff8624f_0_2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 name="Google Shape;132;g2aedff8624f_0_21"/>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I- Types de variables</a:t>
            </a:r>
            <a:endParaRPr sz="3200" b="1" i="0" u="none" strike="noStrike" cap="none">
              <a:solidFill>
                <a:srgbClr val="2E5D5A"/>
              </a:solidFill>
              <a:latin typeface="Calibri"/>
              <a:ea typeface="Calibri"/>
              <a:cs typeface="Calibri"/>
              <a:sym typeface="Calibri"/>
            </a:endParaRPr>
          </a:p>
        </p:txBody>
      </p:sp>
      <p:sp>
        <p:nvSpPr>
          <p:cNvPr id="133" name="Google Shape;133;g2aedff8624f_0_21"/>
          <p:cNvSpPr txBox="1"/>
          <p:nvPr/>
        </p:nvSpPr>
        <p:spPr>
          <a:xfrm>
            <a:off x="4964217" y="1413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134" name="Google Shape;134;g2aedff8624f_0_21"/>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1</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1/12</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135" name="Google Shape;135;g2aedff8624f_0_21"/>
          <p:cNvSpPr/>
          <p:nvPr/>
        </p:nvSpPr>
        <p:spPr>
          <a:xfrm>
            <a:off x="2980545" y="1776223"/>
            <a:ext cx="2382982" cy="698100"/>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1" i="0" u="none" strike="noStrike" cap="none">
                <a:solidFill>
                  <a:schemeClr val="dk1"/>
                </a:solidFill>
                <a:latin typeface="Arial"/>
                <a:ea typeface="Arial"/>
                <a:cs typeface="Arial"/>
                <a:sym typeface="Arial"/>
              </a:rPr>
              <a:t>Variable</a:t>
            </a:r>
            <a:endParaRPr sz="1400" b="0" i="0" u="none" strike="noStrike" cap="none">
              <a:solidFill>
                <a:srgbClr val="000000"/>
              </a:solidFill>
              <a:latin typeface="Arial"/>
              <a:ea typeface="Arial"/>
              <a:cs typeface="Arial"/>
              <a:sym typeface="Arial"/>
            </a:endParaRPr>
          </a:p>
        </p:txBody>
      </p:sp>
      <p:sp>
        <p:nvSpPr>
          <p:cNvPr id="136" name="Google Shape;136;g2aedff8624f_0_21"/>
          <p:cNvSpPr/>
          <p:nvPr/>
        </p:nvSpPr>
        <p:spPr>
          <a:xfrm>
            <a:off x="1454730" y="3315861"/>
            <a:ext cx="2382982" cy="1148409"/>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1" i="0" u="none" strike="noStrike" cap="none">
                <a:solidFill>
                  <a:schemeClr val="dk1"/>
                </a:solidFill>
                <a:latin typeface="Arial"/>
                <a:ea typeface="Arial"/>
                <a:cs typeface="Arial"/>
                <a:sym typeface="Arial"/>
              </a:rPr>
              <a:t>Catégorielle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r>
              <a:rPr lang="fr-FR" sz="2800" b="1" i="0" u="none" strike="noStrike" cap="none">
                <a:solidFill>
                  <a:schemeClr val="dk1"/>
                </a:solidFill>
                <a:latin typeface="Arial"/>
                <a:ea typeface="Arial"/>
                <a:cs typeface="Arial"/>
                <a:sym typeface="Arial"/>
              </a:rPr>
              <a:t>(qualitative)</a:t>
            </a:r>
            <a:endParaRPr sz="1400" b="0" i="0" u="none" strike="noStrike" cap="none">
              <a:solidFill>
                <a:srgbClr val="000000"/>
              </a:solidFill>
              <a:latin typeface="Arial"/>
              <a:ea typeface="Arial"/>
              <a:cs typeface="Arial"/>
              <a:sym typeface="Arial"/>
            </a:endParaRPr>
          </a:p>
        </p:txBody>
      </p:sp>
      <p:sp>
        <p:nvSpPr>
          <p:cNvPr id="137" name="Google Shape;137;g2aedff8624f_0_21"/>
          <p:cNvSpPr/>
          <p:nvPr/>
        </p:nvSpPr>
        <p:spPr>
          <a:xfrm>
            <a:off x="4682825" y="3315850"/>
            <a:ext cx="2642400" cy="1148400"/>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1" i="0" u="none" strike="noStrike" cap="none">
                <a:solidFill>
                  <a:schemeClr val="dk1"/>
                </a:solidFill>
                <a:latin typeface="Arial"/>
                <a:ea typeface="Arial"/>
                <a:cs typeface="Arial"/>
                <a:sym typeface="Arial"/>
              </a:rPr>
              <a:t>Numérique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g2aedff8624f_0_21"/>
          <p:cNvSpPr/>
          <p:nvPr/>
        </p:nvSpPr>
        <p:spPr>
          <a:xfrm>
            <a:off x="263251" y="5437750"/>
            <a:ext cx="1900500" cy="698100"/>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1" i="0" u="none" strike="noStrike" cap="none">
                <a:solidFill>
                  <a:schemeClr val="dk1"/>
                </a:solidFill>
                <a:latin typeface="Arial"/>
                <a:ea typeface="Arial"/>
                <a:cs typeface="Arial"/>
                <a:sym typeface="Arial"/>
              </a:rPr>
              <a:t>Nominale</a:t>
            </a:r>
            <a:endParaRPr sz="1400" b="0" i="0" u="none" strike="noStrike" cap="none">
              <a:solidFill>
                <a:srgbClr val="000000"/>
              </a:solidFill>
              <a:latin typeface="Arial"/>
              <a:ea typeface="Arial"/>
              <a:cs typeface="Arial"/>
              <a:sym typeface="Arial"/>
            </a:endParaRPr>
          </a:p>
        </p:txBody>
      </p:sp>
      <p:sp>
        <p:nvSpPr>
          <p:cNvPr id="139" name="Google Shape;139;g2aedff8624f_0_21"/>
          <p:cNvSpPr/>
          <p:nvPr/>
        </p:nvSpPr>
        <p:spPr>
          <a:xfrm>
            <a:off x="2327563" y="5465455"/>
            <a:ext cx="1801088" cy="698100"/>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1" i="0" u="none" strike="noStrike" cap="none">
                <a:solidFill>
                  <a:schemeClr val="dk1"/>
                </a:solidFill>
                <a:latin typeface="Arial"/>
                <a:ea typeface="Arial"/>
                <a:cs typeface="Arial"/>
                <a:sym typeface="Arial"/>
              </a:rPr>
              <a:t>Ordinale</a:t>
            </a:r>
            <a:endParaRPr sz="1400" b="0" i="0" u="none" strike="noStrike" cap="none">
              <a:solidFill>
                <a:srgbClr val="000000"/>
              </a:solidFill>
              <a:latin typeface="Arial"/>
              <a:ea typeface="Arial"/>
              <a:cs typeface="Arial"/>
              <a:sym typeface="Arial"/>
            </a:endParaRPr>
          </a:p>
        </p:txBody>
      </p:sp>
      <p:sp>
        <p:nvSpPr>
          <p:cNvPr id="140" name="Google Shape;140;g2aedff8624f_0_21"/>
          <p:cNvSpPr/>
          <p:nvPr/>
        </p:nvSpPr>
        <p:spPr>
          <a:xfrm>
            <a:off x="4731321" y="5479309"/>
            <a:ext cx="1801088" cy="698100"/>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1" i="0" u="none" strike="noStrike" cap="none">
                <a:solidFill>
                  <a:schemeClr val="dk1"/>
                </a:solidFill>
                <a:latin typeface="Arial"/>
                <a:ea typeface="Arial"/>
                <a:cs typeface="Arial"/>
                <a:sym typeface="Arial"/>
              </a:rPr>
              <a:t>Discrète</a:t>
            </a:r>
            <a:endParaRPr sz="1400" b="0" i="0" u="none" strike="noStrike" cap="none">
              <a:solidFill>
                <a:srgbClr val="000000"/>
              </a:solidFill>
              <a:latin typeface="Arial"/>
              <a:ea typeface="Arial"/>
              <a:cs typeface="Arial"/>
              <a:sym typeface="Arial"/>
            </a:endParaRPr>
          </a:p>
        </p:txBody>
      </p:sp>
      <p:sp>
        <p:nvSpPr>
          <p:cNvPr id="141" name="Google Shape;141;g2aedff8624f_0_21"/>
          <p:cNvSpPr/>
          <p:nvPr/>
        </p:nvSpPr>
        <p:spPr>
          <a:xfrm>
            <a:off x="6650160" y="5479309"/>
            <a:ext cx="1801088" cy="698100"/>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fr-FR" sz="2800" b="1" i="0" u="none" strike="noStrike" cap="none">
                <a:solidFill>
                  <a:schemeClr val="dk1"/>
                </a:solidFill>
                <a:latin typeface="Arial"/>
                <a:ea typeface="Arial"/>
                <a:cs typeface="Arial"/>
                <a:sym typeface="Arial"/>
              </a:rPr>
              <a:t>Continue</a:t>
            </a:r>
            <a:endParaRPr sz="1400" b="0" i="0" u="none" strike="noStrike" cap="none">
              <a:solidFill>
                <a:srgbClr val="000000"/>
              </a:solidFill>
              <a:latin typeface="Arial"/>
              <a:ea typeface="Arial"/>
              <a:cs typeface="Arial"/>
              <a:sym typeface="Arial"/>
            </a:endParaRPr>
          </a:p>
        </p:txBody>
      </p:sp>
      <p:cxnSp>
        <p:nvCxnSpPr>
          <p:cNvPr id="142" name="Google Shape;142;g2aedff8624f_0_21"/>
          <p:cNvCxnSpPr/>
          <p:nvPr/>
        </p:nvCxnSpPr>
        <p:spPr>
          <a:xfrm flipH="1">
            <a:off x="2784764" y="2607741"/>
            <a:ext cx="637312" cy="555739"/>
          </a:xfrm>
          <a:prstGeom prst="straightConnector1">
            <a:avLst/>
          </a:prstGeom>
          <a:noFill/>
          <a:ln w="57150" cap="flat" cmpd="sng">
            <a:solidFill>
              <a:schemeClr val="dk1"/>
            </a:solidFill>
            <a:prstDash val="solid"/>
            <a:round/>
            <a:headEnd type="none" w="sm" len="sm"/>
            <a:tailEnd type="triangle" w="med" len="med"/>
          </a:ln>
        </p:spPr>
      </p:cxnSp>
      <p:cxnSp>
        <p:nvCxnSpPr>
          <p:cNvPr id="143" name="Google Shape;143;g2aedff8624f_0_21"/>
          <p:cNvCxnSpPr/>
          <p:nvPr/>
        </p:nvCxnSpPr>
        <p:spPr>
          <a:xfrm flipH="1">
            <a:off x="1205339" y="4616651"/>
            <a:ext cx="720437" cy="554181"/>
          </a:xfrm>
          <a:prstGeom prst="straightConnector1">
            <a:avLst/>
          </a:prstGeom>
          <a:noFill/>
          <a:ln w="57150" cap="flat" cmpd="sng">
            <a:solidFill>
              <a:schemeClr val="dk1"/>
            </a:solidFill>
            <a:prstDash val="solid"/>
            <a:round/>
            <a:headEnd type="none" w="sm" len="sm"/>
            <a:tailEnd type="triangle" w="med" len="med"/>
          </a:ln>
        </p:spPr>
      </p:cxnSp>
      <p:cxnSp>
        <p:nvCxnSpPr>
          <p:cNvPr id="144" name="Google Shape;144;g2aedff8624f_0_21"/>
          <p:cNvCxnSpPr/>
          <p:nvPr/>
        </p:nvCxnSpPr>
        <p:spPr>
          <a:xfrm>
            <a:off x="4953001" y="2606681"/>
            <a:ext cx="651661" cy="582951"/>
          </a:xfrm>
          <a:prstGeom prst="straightConnector1">
            <a:avLst/>
          </a:prstGeom>
          <a:noFill/>
          <a:ln w="57150" cap="flat" cmpd="sng">
            <a:solidFill>
              <a:schemeClr val="dk1"/>
            </a:solidFill>
            <a:prstDash val="solid"/>
            <a:round/>
            <a:headEnd type="none" w="sm" len="sm"/>
            <a:tailEnd type="triangle" w="med" len="med"/>
          </a:ln>
        </p:spPr>
      </p:cxnSp>
      <p:cxnSp>
        <p:nvCxnSpPr>
          <p:cNvPr id="145" name="Google Shape;145;g2aedff8624f_0_21"/>
          <p:cNvCxnSpPr/>
          <p:nvPr/>
        </p:nvCxnSpPr>
        <p:spPr>
          <a:xfrm>
            <a:off x="6673614" y="4637991"/>
            <a:ext cx="651661" cy="582951"/>
          </a:xfrm>
          <a:prstGeom prst="straightConnector1">
            <a:avLst/>
          </a:prstGeom>
          <a:noFill/>
          <a:ln w="57150" cap="flat" cmpd="sng">
            <a:solidFill>
              <a:schemeClr val="dk1"/>
            </a:solidFill>
            <a:prstDash val="solid"/>
            <a:round/>
            <a:headEnd type="none" w="sm" len="sm"/>
            <a:tailEnd type="triangle" w="med" len="med"/>
          </a:ln>
        </p:spPr>
      </p:cxnSp>
      <p:cxnSp>
        <p:nvCxnSpPr>
          <p:cNvPr id="146" name="Google Shape;146;g2aedff8624f_0_21"/>
          <p:cNvCxnSpPr/>
          <p:nvPr/>
        </p:nvCxnSpPr>
        <p:spPr>
          <a:xfrm>
            <a:off x="2966692" y="4632763"/>
            <a:ext cx="148064" cy="664199"/>
          </a:xfrm>
          <a:prstGeom prst="straightConnector1">
            <a:avLst/>
          </a:prstGeom>
          <a:noFill/>
          <a:ln w="57150" cap="flat" cmpd="sng">
            <a:solidFill>
              <a:schemeClr val="dk1"/>
            </a:solidFill>
            <a:prstDash val="solid"/>
            <a:round/>
            <a:headEnd type="none" w="sm" len="sm"/>
            <a:tailEnd type="triangle" w="med" len="med"/>
          </a:ln>
        </p:spPr>
      </p:cxnSp>
      <p:cxnSp>
        <p:nvCxnSpPr>
          <p:cNvPr id="147" name="Google Shape;147;g2aedff8624f_0_21"/>
          <p:cNvCxnSpPr/>
          <p:nvPr/>
        </p:nvCxnSpPr>
        <p:spPr>
          <a:xfrm flipH="1">
            <a:off x="5470033" y="4639690"/>
            <a:ext cx="161832" cy="657272"/>
          </a:xfrm>
          <a:prstGeom prst="straightConnector1">
            <a:avLst/>
          </a:prstGeom>
          <a:noFill/>
          <a:ln w="57150" cap="flat" cmpd="sng">
            <a:solidFill>
              <a:schemeClr val="dk1"/>
            </a:solidFill>
            <a:prstDash val="solid"/>
            <a:round/>
            <a:headEnd type="none" w="sm" len="sm"/>
            <a:tailEnd type="triangle" w="med" len="med"/>
          </a:ln>
        </p:spPr>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g2afb60ecdf7_0_8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70</a:t>
            </a:fld>
            <a:endParaRPr sz="1000">
              <a:solidFill>
                <a:srgbClr val="808080"/>
              </a:solidFill>
              <a:latin typeface="Arial"/>
              <a:ea typeface="Arial"/>
              <a:cs typeface="Arial"/>
              <a:sym typeface="Arial"/>
            </a:endParaRPr>
          </a:p>
        </p:txBody>
      </p:sp>
      <p:sp>
        <p:nvSpPr>
          <p:cNvPr id="886" name="Google Shape;886;g2afb60ecdf7_0_8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7" name="Google Shape;887;g2afb60ecdf7_0_81"/>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Déciles - intervalle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888" name="Google Shape;888;g2afb60ecdf7_0_81"/>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889" name="Google Shape;889;g2afb60ecdf7_0_81"/>
          <p:cNvSpPr txBox="1"/>
          <p:nvPr/>
        </p:nvSpPr>
        <p:spPr>
          <a:xfrm>
            <a:off x="467650" y="1754575"/>
            <a:ext cx="7898400" cy="1969200"/>
          </a:xfrm>
          <a:prstGeom prst="rect">
            <a:avLst/>
          </a:prstGeom>
          <a:noFill/>
          <a:ln>
            <a:noFill/>
          </a:ln>
        </p:spPr>
        <p:txBody>
          <a:bodyPr spcFirstLastPara="1" wrap="square" lIns="91425" tIns="91425" rIns="91425" bIns="91425" anchor="t" anchorCtr="0">
            <a:noAutofit/>
          </a:bodyPr>
          <a:lstStyle/>
          <a:p>
            <a:pPr marL="647700" marR="190500" lvl="0" indent="-228600" algn="l" rtl="0">
              <a:lnSpc>
                <a:spcPct val="115000"/>
              </a:lnSpc>
              <a:spcBef>
                <a:spcPts val="0"/>
              </a:spcBef>
              <a:spcAft>
                <a:spcPts val="0"/>
              </a:spcAft>
              <a:buClr>
                <a:srgbClr val="1F011C"/>
              </a:buClr>
              <a:buSzPts val="1400"/>
              <a:buFont typeface="Arial"/>
              <a:buNone/>
            </a:pPr>
            <a:r>
              <a:rPr lang="fr-FR" sz="2300" b="1" i="0" u="none" strike="noStrike" cap="none">
                <a:solidFill>
                  <a:schemeClr val="dk1"/>
                </a:solidFill>
                <a:latin typeface="Calibri"/>
                <a:ea typeface="Calibri"/>
                <a:cs typeface="Calibri"/>
                <a:sym typeface="Calibri"/>
              </a:rPr>
              <a:t>Intervalle interdécile (soustraction)</a:t>
            </a:r>
            <a:r>
              <a:rPr lang="fr-FR" sz="2300" b="0" i="0" u="none" strike="noStrike" cap="none">
                <a:solidFill>
                  <a:schemeClr val="dk1"/>
                </a:solidFill>
                <a:latin typeface="Calibri"/>
                <a:ea typeface="Calibri"/>
                <a:cs typeface="Calibri"/>
                <a:sym typeface="Calibri"/>
              </a:rPr>
              <a:t> : celui-ci s'obtient en mesurant la différence entre les déciles extrêmes. La population comprise dans l'intervalle interdécile représente 80 % de l'ensemble, car les deux déciles extrêmes sont exclus.</a:t>
            </a:r>
            <a:endParaRPr sz="2300" b="0" i="0" u="none" strike="noStrike" cap="none">
              <a:solidFill>
                <a:schemeClr val="dk1"/>
              </a:solidFill>
              <a:latin typeface="Calibri"/>
              <a:ea typeface="Calibri"/>
              <a:cs typeface="Calibri"/>
              <a:sym typeface="Calibri"/>
            </a:endParaRPr>
          </a:p>
          <a:p>
            <a:pPr marL="266700" marR="190500" lvl="0" indent="0" algn="l" rtl="0">
              <a:lnSpc>
                <a:spcPct val="150000"/>
              </a:lnSpc>
              <a:spcBef>
                <a:spcPts val="1400"/>
              </a:spcBef>
              <a:spcAft>
                <a:spcPts val="0"/>
              </a:spcAft>
              <a:buClr>
                <a:srgbClr val="000000"/>
              </a:buClr>
              <a:buSzPts val="2300"/>
              <a:buFont typeface="Arial"/>
              <a:buNone/>
            </a:pPr>
            <a:r>
              <a:rPr lang="fr-FR" sz="2300" b="0" i="0" u="none" strike="noStrike" cap="none">
                <a:solidFill>
                  <a:schemeClr val="dk1"/>
                </a:solidFill>
                <a:latin typeface="Calibri"/>
                <a:ea typeface="Calibri"/>
                <a:cs typeface="Calibri"/>
                <a:sym typeface="Calibri"/>
              </a:rPr>
              <a:t>Exemple avec la distribution des salaires :</a:t>
            </a:r>
            <a:endParaRPr sz="1400" b="0" i="0" u="none" strike="noStrike" cap="none">
              <a:solidFill>
                <a:srgbClr val="000000"/>
              </a:solidFill>
              <a:latin typeface="Arial"/>
              <a:ea typeface="Arial"/>
              <a:cs typeface="Arial"/>
              <a:sym typeface="Arial"/>
            </a:endParaRPr>
          </a:p>
          <a:p>
            <a:pPr marL="266700" marR="190500" lvl="0" indent="0" algn="l" rtl="0">
              <a:lnSpc>
                <a:spcPct val="150000"/>
              </a:lnSpc>
              <a:spcBef>
                <a:spcPts val="1400"/>
              </a:spcBef>
              <a:spcAft>
                <a:spcPts val="0"/>
              </a:spcAft>
              <a:buClr>
                <a:srgbClr val="000000"/>
              </a:buClr>
              <a:buSzPts val="2300"/>
              <a:buFont typeface="Arial"/>
              <a:buNone/>
            </a:pPr>
            <a:r>
              <a:rPr lang="fr-FR" sz="2300" b="0" i="0" u="none" strike="noStrike" cap="none">
                <a:solidFill>
                  <a:schemeClr val="dk1"/>
                </a:solidFill>
                <a:latin typeface="Calibri"/>
                <a:ea typeface="Calibri"/>
                <a:cs typeface="Calibri"/>
                <a:sym typeface="Calibri"/>
              </a:rPr>
              <a:t>D9 – D1 = 36 349 – 12 506 = 23 843 €.</a:t>
            </a:r>
            <a:endParaRPr sz="2300" b="0" i="0" u="none" strike="noStrike" cap="none">
              <a:solidFill>
                <a:schemeClr val="dk1"/>
              </a:solidFill>
              <a:latin typeface="Calibri"/>
              <a:ea typeface="Calibri"/>
              <a:cs typeface="Calibri"/>
              <a:sym typeface="Calibri"/>
            </a:endParaRPr>
          </a:p>
          <a:p>
            <a:pPr marL="0" marR="0" lvl="0" indent="0" algn="l" rtl="0">
              <a:lnSpc>
                <a:spcPct val="100000"/>
              </a:lnSpc>
              <a:spcBef>
                <a:spcPts val="80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p:txBody>
      </p:sp>
      <p:sp>
        <p:nvSpPr>
          <p:cNvPr id="890" name="Google Shape;890;g2afb60ecdf7_0_81"/>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18/19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g2afb60ecdf7_0_9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71</a:t>
            </a:fld>
            <a:endParaRPr sz="1000">
              <a:solidFill>
                <a:srgbClr val="808080"/>
              </a:solidFill>
              <a:latin typeface="Arial"/>
              <a:ea typeface="Arial"/>
              <a:cs typeface="Arial"/>
              <a:sym typeface="Arial"/>
            </a:endParaRPr>
          </a:p>
        </p:txBody>
      </p:sp>
      <p:sp>
        <p:nvSpPr>
          <p:cNvPr id="896" name="Google Shape;896;g2afb60ecdf7_0_9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7" name="Google Shape;897;g2afb60ecdf7_0_90"/>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Déciles - rapport interdécile</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898" name="Google Shape;898;g2afb60ecdf7_0_90"/>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899" name="Google Shape;899;g2afb60ecdf7_0_90"/>
          <p:cNvSpPr txBox="1"/>
          <p:nvPr/>
        </p:nvSpPr>
        <p:spPr>
          <a:xfrm>
            <a:off x="467650" y="1754575"/>
            <a:ext cx="7898400" cy="1969200"/>
          </a:xfrm>
          <a:prstGeom prst="rect">
            <a:avLst/>
          </a:prstGeom>
          <a:noFill/>
          <a:ln>
            <a:noFill/>
          </a:ln>
        </p:spPr>
        <p:txBody>
          <a:bodyPr spcFirstLastPara="1" wrap="square" lIns="91425" tIns="91425" rIns="91425" bIns="91425" anchor="t" anchorCtr="0">
            <a:noAutofit/>
          </a:bodyPr>
          <a:lstStyle/>
          <a:p>
            <a:pPr marL="647700" marR="190500" lvl="0" indent="-228600" algn="l" rtl="0">
              <a:lnSpc>
                <a:spcPct val="115000"/>
              </a:lnSpc>
              <a:spcBef>
                <a:spcPts val="0"/>
              </a:spcBef>
              <a:spcAft>
                <a:spcPts val="0"/>
              </a:spcAft>
              <a:buClr>
                <a:srgbClr val="1F011C"/>
              </a:buClr>
              <a:buSzPts val="1400"/>
              <a:buFont typeface="Arial"/>
              <a:buNone/>
            </a:pPr>
            <a:r>
              <a:rPr lang="fr-FR" sz="2300" b="1" i="0" u="none" strike="noStrike" cap="none">
                <a:solidFill>
                  <a:schemeClr val="dk1"/>
                </a:solidFill>
                <a:latin typeface="Calibri"/>
                <a:ea typeface="Calibri"/>
                <a:cs typeface="Calibri"/>
                <a:sym typeface="Calibri"/>
              </a:rPr>
              <a:t>Rapport interdécile (division)</a:t>
            </a:r>
            <a:r>
              <a:rPr lang="fr-FR" sz="2300" b="0" i="0" u="none" strike="noStrike" cap="none">
                <a:solidFill>
                  <a:schemeClr val="dk1"/>
                </a:solidFill>
                <a:latin typeface="Calibri"/>
                <a:ea typeface="Calibri"/>
                <a:cs typeface="Calibri"/>
                <a:sym typeface="Calibri"/>
              </a:rPr>
              <a:t> : celui-ci s'obtient en faisant le rapport entre les déciles extrêmes.</a:t>
            </a:r>
            <a:endParaRPr sz="2300" b="0" i="0" u="none" strike="noStrike" cap="none">
              <a:solidFill>
                <a:schemeClr val="dk1"/>
              </a:solidFill>
              <a:latin typeface="Calibri"/>
              <a:ea typeface="Calibri"/>
              <a:cs typeface="Calibri"/>
              <a:sym typeface="Calibri"/>
            </a:endParaRPr>
          </a:p>
          <a:p>
            <a:pPr marL="266700" marR="190500" lvl="0" indent="0" algn="l" rtl="0">
              <a:lnSpc>
                <a:spcPct val="150000"/>
              </a:lnSpc>
              <a:spcBef>
                <a:spcPts val="1400"/>
              </a:spcBef>
              <a:spcAft>
                <a:spcPts val="0"/>
              </a:spcAft>
              <a:buClr>
                <a:srgbClr val="000000"/>
              </a:buClr>
              <a:buSzPts val="2300"/>
              <a:buFont typeface="Arial"/>
              <a:buNone/>
            </a:pPr>
            <a:endParaRPr sz="2300" b="0" i="0" u="none" strike="noStrike" cap="none">
              <a:solidFill>
                <a:schemeClr val="dk1"/>
              </a:solidFill>
              <a:latin typeface="Calibri"/>
              <a:ea typeface="Calibri"/>
              <a:cs typeface="Calibri"/>
              <a:sym typeface="Calibri"/>
            </a:endParaRPr>
          </a:p>
          <a:p>
            <a:pPr marL="266700" marR="190500" lvl="0" indent="0" algn="l" rtl="0">
              <a:lnSpc>
                <a:spcPct val="150000"/>
              </a:lnSpc>
              <a:spcBef>
                <a:spcPts val="1400"/>
              </a:spcBef>
              <a:spcAft>
                <a:spcPts val="0"/>
              </a:spcAft>
              <a:buClr>
                <a:srgbClr val="000000"/>
              </a:buClr>
              <a:buSzPts val="2300"/>
              <a:buFont typeface="Arial"/>
              <a:buNone/>
            </a:pPr>
            <a:r>
              <a:rPr lang="fr-FR" sz="2300" b="0" i="0" u="none" strike="noStrike" cap="none">
                <a:solidFill>
                  <a:schemeClr val="dk1"/>
                </a:solidFill>
                <a:latin typeface="Calibri"/>
                <a:ea typeface="Calibri"/>
                <a:cs typeface="Calibri"/>
                <a:sym typeface="Calibri"/>
              </a:rPr>
              <a:t>Exemple : </a:t>
            </a:r>
            <a:endParaRPr sz="2300" b="0" i="0" u="none" strike="noStrike" cap="none">
              <a:solidFill>
                <a:schemeClr val="dk1"/>
              </a:solidFill>
              <a:latin typeface="Calibri"/>
              <a:ea typeface="Calibri"/>
              <a:cs typeface="Calibri"/>
              <a:sym typeface="Calibri"/>
            </a:endParaRPr>
          </a:p>
          <a:p>
            <a:pPr marL="266700" marR="190500" lvl="0" indent="0" algn="l" rtl="0">
              <a:lnSpc>
                <a:spcPct val="100000"/>
              </a:lnSpc>
              <a:spcBef>
                <a:spcPts val="1400"/>
              </a:spcBef>
              <a:spcAft>
                <a:spcPts val="0"/>
              </a:spcAft>
              <a:buClr>
                <a:srgbClr val="000000"/>
              </a:buClr>
              <a:buSzPts val="2300"/>
              <a:buFont typeface="Arial"/>
              <a:buNone/>
            </a:pPr>
            <a:r>
              <a:rPr lang="fr-FR" sz="2300" b="0" i="0" u="none" strike="noStrike" cap="none">
                <a:solidFill>
                  <a:schemeClr val="dk1"/>
                </a:solidFill>
                <a:latin typeface="Calibri"/>
                <a:ea typeface="Calibri"/>
                <a:cs typeface="Calibri"/>
                <a:sym typeface="Calibri"/>
              </a:rPr>
              <a:t>Le rapport interdécile est </a:t>
            </a:r>
            <a:r>
              <a:rPr lang="fr-FR" sz="2300" b="1" i="0" u="none" strike="noStrike" cap="none">
                <a:solidFill>
                  <a:schemeClr val="dk1"/>
                </a:solidFill>
                <a:latin typeface="Calibri"/>
                <a:ea typeface="Calibri"/>
                <a:cs typeface="Calibri"/>
                <a:sym typeface="Calibri"/>
              </a:rPr>
              <a:t>D9 / D1</a:t>
            </a:r>
            <a:r>
              <a:rPr lang="fr-FR" sz="2300" b="0" i="0" u="none" strike="noStrike" cap="none">
                <a:solidFill>
                  <a:schemeClr val="dk1"/>
                </a:solidFill>
                <a:latin typeface="Calibri"/>
                <a:ea typeface="Calibri"/>
                <a:cs typeface="Calibri"/>
                <a:sym typeface="Calibri"/>
              </a:rPr>
              <a:t>, soit 36 349 / 12 506 = 2,91, ce qui signifie que les 10 % des salariés les mieux payés bénéficient au minimum d'un salaire 2,91 fois plus élevé que celui des 10 % les moins bien payés. Le calcul interdécile est très révélateur des inégalités au sein d'une population.</a:t>
            </a:r>
            <a:endParaRPr sz="1300" b="0" i="0" u="none" strike="noStrike" cap="none">
              <a:solidFill>
                <a:srgbClr val="1F011C"/>
              </a:solidFill>
              <a:highlight>
                <a:srgbClr val="FFFFFF"/>
              </a:highlight>
              <a:latin typeface="Arial"/>
              <a:ea typeface="Arial"/>
              <a:cs typeface="Arial"/>
              <a:sym typeface="Arial"/>
            </a:endParaRPr>
          </a:p>
          <a:p>
            <a:pPr marL="190500" marR="190500" lvl="0" indent="0" algn="l" rtl="0">
              <a:lnSpc>
                <a:spcPct val="150000"/>
              </a:lnSpc>
              <a:spcBef>
                <a:spcPts val="800"/>
              </a:spcBef>
              <a:spcAft>
                <a:spcPts val="0"/>
              </a:spcAft>
              <a:buClr>
                <a:srgbClr val="000000"/>
              </a:buClr>
              <a:buSzPts val="1400"/>
              <a:buFont typeface="Arial"/>
              <a:buNone/>
            </a:pPr>
            <a:endParaRPr sz="1400" b="0" i="0" u="none" strike="noStrike" cap="none">
              <a:solidFill>
                <a:srgbClr val="1F011C"/>
              </a:solidFill>
              <a:highlight>
                <a:srgbClr val="FFFFFF"/>
              </a:highlight>
              <a:latin typeface="Arial"/>
              <a:ea typeface="Arial"/>
              <a:cs typeface="Arial"/>
              <a:sym typeface="Arial"/>
            </a:endParaRPr>
          </a:p>
          <a:p>
            <a:pPr marL="76200" marR="0" lvl="0" indent="0" algn="just" rtl="0">
              <a:lnSpc>
                <a:spcPct val="150000"/>
              </a:lnSpc>
              <a:spcBef>
                <a:spcPts val="1400"/>
              </a:spcBef>
              <a:spcAft>
                <a:spcPts val="0"/>
              </a:spcAft>
              <a:buClr>
                <a:srgbClr val="000000"/>
              </a:buClr>
              <a:buSzPts val="2300"/>
              <a:buFont typeface="Arial"/>
              <a:buNone/>
            </a:pPr>
            <a:endParaRPr sz="2300" b="0" i="0" u="none" strike="noStrike" cap="none">
              <a:solidFill>
                <a:schemeClr val="dk1"/>
              </a:solidFill>
              <a:latin typeface="Calibri"/>
              <a:ea typeface="Calibri"/>
              <a:cs typeface="Calibri"/>
              <a:sym typeface="Calibri"/>
            </a:endParaRPr>
          </a:p>
          <a:p>
            <a:pPr marL="0" marR="0" lvl="0" indent="0" algn="l" rtl="0">
              <a:lnSpc>
                <a:spcPct val="115000"/>
              </a:lnSpc>
              <a:spcBef>
                <a:spcPts val="80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266700" marR="190500" lvl="0" indent="0" algn="l" rtl="0">
              <a:lnSpc>
                <a:spcPct val="150000"/>
              </a:lnSpc>
              <a:spcBef>
                <a:spcPts val="1400"/>
              </a:spcBef>
              <a:spcAft>
                <a:spcPts val="0"/>
              </a:spcAft>
              <a:buClr>
                <a:srgbClr val="000000"/>
              </a:buClr>
              <a:buSzPts val="2300"/>
              <a:buFont typeface="Arial"/>
              <a:buNone/>
            </a:pPr>
            <a:endParaRPr sz="2300" b="0" i="0" u="none" strike="noStrike" cap="none">
              <a:solidFill>
                <a:schemeClr val="dk1"/>
              </a:solidFill>
              <a:latin typeface="Calibri"/>
              <a:ea typeface="Calibri"/>
              <a:cs typeface="Calibri"/>
              <a:sym typeface="Calibri"/>
            </a:endParaRPr>
          </a:p>
          <a:p>
            <a:pPr marL="0" marR="0" lvl="0" indent="0" algn="l" rtl="0">
              <a:lnSpc>
                <a:spcPct val="100000"/>
              </a:lnSpc>
              <a:spcBef>
                <a:spcPts val="80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p:txBody>
      </p:sp>
      <p:sp>
        <p:nvSpPr>
          <p:cNvPr id="900" name="Google Shape;900;g2afb60ecdf7_0_90"/>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19/19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g329f557f827_2_7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72</a:t>
            </a:fld>
            <a:endParaRPr sz="1000">
              <a:solidFill>
                <a:srgbClr val="808080"/>
              </a:solidFill>
              <a:latin typeface="Arial"/>
              <a:ea typeface="Arial"/>
              <a:cs typeface="Arial"/>
              <a:sym typeface="Arial"/>
            </a:endParaRPr>
          </a:p>
        </p:txBody>
      </p:sp>
      <p:sp>
        <p:nvSpPr>
          <p:cNvPr id="906" name="Google Shape;906;g329f557f827_2_7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07" name="Google Shape;907;g329f557f827_2_71"/>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III - Indicateurs de dispersion - résumé</a:t>
            </a:r>
            <a:endParaRPr sz="3200" b="1" i="0" u="none" strike="noStrike" cap="none">
              <a:solidFill>
                <a:srgbClr val="2E5D5A"/>
              </a:solidFill>
              <a:latin typeface="Calibri"/>
              <a:ea typeface="Calibri"/>
              <a:cs typeface="Calibri"/>
              <a:sym typeface="Calibri"/>
            </a:endParaRPr>
          </a:p>
        </p:txBody>
      </p:sp>
      <p:sp>
        <p:nvSpPr>
          <p:cNvPr id="908" name="Google Shape;908;g329f557f827_2_71"/>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909" name="Google Shape;909;g329f557f827_2_71"/>
          <p:cNvSpPr txBox="1"/>
          <p:nvPr/>
        </p:nvSpPr>
        <p:spPr>
          <a:xfrm>
            <a:off x="467650" y="1567175"/>
            <a:ext cx="8283000" cy="392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FR" sz="2000" b="0" i="0" u="none" strike="noStrike" cap="none" dirty="0">
                <a:solidFill>
                  <a:schemeClr val="dk1"/>
                </a:solidFill>
                <a:latin typeface="Calibri"/>
                <a:ea typeface="Calibri"/>
                <a:cs typeface="Calibri"/>
                <a:sym typeface="Calibri"/>
              </a:rPr>
              <a:t>Les indicateurs de dispersion mesurent</a:t>
            </a:r>
            <a:r>
              <a:rPr lang="fr-FR" sz="2000" b="1" i="0" u="none" strike="noStrike" cap="none" dirty="0">
                <a:solidFill>
                  <a:schemeClr val="dk1"/>
                </a:solidFill>
                <a:latin typeface="Calibri"/>
                <a:ea typeface="Calibri"/>
                <a:cs typeface="Calibri"/>
                <a:sym typeface="Calibri"/>
              </a:rPr>
              <a:t> </a:t>
            </a:r>
            <a:r>
              <a:rPr lang="fr-FR" sz="2000" b="0" i="0" u="none" strike="noStrike" cap="none" dirty="0">
                <a:solidFill>
                  <a:schemeClr val="dk1"/>
                </a:solidFill>
                <a:latin typeface="Calibri"/>
                <a:ea typeface="Calibri"/>
                <a:cs typeface="Calibri"/>
                <a:sym typeface="Calibri"/>
              </a:rPr>
              <a:t>de la variabilité des valeurs d’une série de données statistique.</a:t>
            </a:r>
            <a:endParaRPr sz="1300" dirty="0"/>
          </a:p>
          <a:p>
            <a:pPr marL="0" marR="0" lvl="0" indent="0" algn="l" rtl="0">
              <a:lnSpc>
                <a:spcPct val="100000"/>
              </a:lnSpc>
              <a:spcBef>
                <a:spcPts val="0"/>
              </a:spcBef>
              <a:spcAft>
                <a:spcPts val="0"/>
              </a:spcAft>
              <a:buNone/>
            </a:pPr>
            <a:endParaRPr sz="2000" b="0" i="0" u="none" strike="noStrike" cap="none" dirty="0">
              <a:solidFill>
                <a:schemeClr val="dk1"/>
              </a:solidFill>
              <a:latin typeface="Calibri"/>
              <a:ea typeface="Calibri"/>
              <a:cs typeface="Calibri"/>
              <a:sym typeface="Calibri"/>
            </a:endParaRPr>
          </a:p>
          <a:p>
            <a:pPr marL="342900" marR="0" lvl="0" indent="-336550" algn="l" rtl="0">
              <a:lnSpc>
                <a:spcPct val="100000"/>
              </a:lnSpc>
              <a:spcBef>
                <a:spcPts val="0"/>
              </a:spcBef>
              <a:spcAft>
                <a:spcPts val="0"/>
              </a:spcAft>
              <a:buClr>
                <a:srgbClr val="000000"/>
              </a:buClr>
              <a:buSzPts val="2800"/>
              <a:buFont typeface="Arial"/>
              <a:buChar char="•"/>
            </a:pPr>
            <a:r>
              <a:rPr lang="fr-FR" sz="2000" b="1" i="0" u="none" strike="noStrike" cap="none" dirty="0">
                <a:solidFill>
                  <a:schemeClr val="dk1"/>
                </a:solidFill>
                <a:latin typeface="Calibri"/>
                <a:ea typeface="Calibri"/>
                <a:cs typeface="Calibri"/>
                <a:sym typeface="Calibri"/>
              </a:rPr>
              <a:t>L’écart-type et la variance</a:t>
            </a:r>
            <a:r>
              <a:rPr lang="fr-FR" sz="2000" b="0" i="0" u="none" strike="noStrike" cap="none" dirty="0">
                <a:solidFill>
                  <a:schemeClr val="dk1"/>
                </a:solidFill>
                <a:latin typeface="Calibri"/>
                <a:ea typeface="Calibri"/>
                <a:cs typeface="Calibri"/>
                <a:sym typeface="Calibri"/>
              </a:rPr>
              <a:t>: </a:t>
            </a:r>
            <a:r>
              <a:rPr lang="fr-FR" sz="2000" dirty="0">
                <a:solidFill>
                  <a:schemeClr val="dk1"/>
                </a:solidFill>
                <a:latin typeface="Calibri"/>
                <a:ea typeface="Calibri"/>
                <a:cs typeface="Calibri"/>
                <a:sym typeface="Calibri"/>
              </a:rPr>
              <a:t>sont des</a:t>
            </a:r>
            <a:r>
              <a:rPr lang="fr-FR" sz="2000" b="0" i="0" u="none" strike="noStrike" cap="none" dirty="0">
                <a:solidFill>
                  <a:schemeClr val="dk1"/>
                </a:solidFill>
                <a:latin typeface="Calibri"/>
                <a:ea typeface="Calibri"/>
                <a:cs typeface="Calibri"/>
                <a:sym typeface="Calibri"/>
              </a:rPr>
              <a:t> mesures de la distance entre les valeurs d'une distribution et la moyenne.</a:t>
            </a:r>
            <a:endParaRPr sz="2000" b="0" i="0" u="none" strike="noStrike" cap="none" dirty="0">
              <a:solidFill>
                <a:schemeClr val="dk1"/>
              </a:solidFill>
              <a:latin typeface="Calibri"/>
              <a:ea typeface="Calibri"/>
              <a:cs typeface="Calibri"/>
              <a:sym typeface="Calibri"/>
            </a:endParaRPr>
          </a:p>
          <a:p>
            <a:pPr marL="914400" marR="0" lvl="1" indent="-355600" algn="l" rtl="0">
              <a:lnSpc>
                <a:spcPct val="100000"/>
              </a:lnSpc>
              <a:spcBef>
                <a:spcPts val="0"/>
              </a:spcBef>
              <a:spcAft>
                <a:spcPts val="0"/>
              </a:spcAft>
              <a:buClr>
                <a:schemeClr val="dk1"/>
              </a:buClr>
              <a:buSzPts val="2000"/>
              <a:buFont typeface="Calibri"/>
              <a:buChar char="○"/>
            </a:pPr>
            <a:r>
              <a:rPr lang="fr-FR" sz="2000" dirty="0">
                <a:solidFill>
                  <a:schemeClr val="dk1"/>
                </a:solidFill>
                <a:latin typeface="Calibri"/>
                <a:ea typeface="Calibri"/>
                <a:cs typeface="Calibri"/>
                <a:sym typeface="Calibri"/>
              </a:rPr>
              <a:t>Plus elles sont élevées plus la distance moyenne est importante.</a:t>
            </a:r>
            <a:endParaRPr sz="2000" dirty="0">
              <a:solidFill>
                <a:schemeClr val="dk1"/>
              </a:solidFill>
              <a:latin typeface="Calibri"/>
              <a:ea typeface="Calibri"/>
              <a:cs typeface="Calibri"/>
              <a:sym typeface="Calibri"/>
            </a:endParaRPr>
          </a:p>
          <a:p>
            <a:pPr marL="914400" marR="0" lvl="1" indent="-355600" algn="l" rtl="0">
              <a:lnSpc>
                <a:spcPct val="100000"/>
              </a:lnSpc>
              <a:spcBef>
                <a:spcPts val="0"/>
              </a:spcBef>
              <a:spcAft>
                <a:spcPts val="0"/>
              </a:spcAft>
              <a:buClr>
                <a:schemeClr val="dk1"/>
              </a:buClr>
              <a:buSzPts val="2000"/>
              <a:buFont typeface="Calibri"/>
              <a:buChar char="○"/>
            </a:pPr>
            <a:r>
              <a:rPr lang="fr-FR" sz="2000" dirty="0">
                <a:solidFill>
                  <a:schemeClr val="dk1"/>
                </a:solidFill>
                <a:latin typeface="Calibri"/>
                <a:ea typeface="Calibri"/>
                <a:cs typeface="Calibri"/>
                <a:sym typeface="Calibri"/>
              </a:rPr>
              <a:t>la variance = (écart-type)</a:t>
            </a:r>
            <a:endParaRPr sz="2000" dirty="0">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sz="2000" dirty="0">
              <a:solidFill>
                <a:schemeClr val="dk1"/>
              </a:solidFill>
              <a:latin typeface="Calibri"/>
              <a:ea typeface="Calibri"/>
              <a:cs typeface="Calibri"/>
              <a:sym typeface="Calibri"/>
            </a:endParaRPr>
          </a:p>
          <a:p>
            <a:pPr marL="342900" marR="0" lvl="0" indent="-336550" algn="l" rtl="0">
              <a:lnSpc>
                <a:spcPct val="100000"/>
              </a:lnSpc>
              <a:spcBef>
                <a:spcPts val="0"/>
              </a:spcBef>
              <a:spcAft>
                <a:spcPts val="0"/>
              </a:spcAft>
              <a:buClr>
                <a:srgbClr val="000000"/>
              </a:buClr>
              <a:buSzPts val="2800"/>
              <a:buFont typeface="Arial"/>
              <a:buChar char="•"/>
            </a:pPr>
            <a:r>
              <a:rPr lang="fr-FR" sz="2000" b="1" i="0" u="none" strike="noStrike" cap="none" dirty="0">
                <a:solidFill>
                  <a:schemeClr val="dk1"/>
                </a:solidFill>
                <a:latin typeface="Calibri"/>
                <a:ea typeface="Calibri"/>
                <a:cs typeface="Calibri"/>
                <a:sym typeface="Calibri"/>
              </a:rPr>
              <a:t>Les quantiles</a:t>
            </a:r>
            <a:r>
              <a:rPr lang="fr-FR" sz="2000" b="0" i="0" u="none" strike="noStrike" cap="none" dirty="0">
                <a:solidFill>
                  <a:schemeClr val="dk1"/>
                </a:solidFill>
                <a:latin typeface="Calibri"/>
                <a:ea typeface="Calibri"/>
                <a:cs typeface="Calibri"/>
                <a:sym typeface="Calibri"/>
              </a:rPr>
              <a:t>: </a:t>
            </a:r>
            <a:r>
              <a:rPr lang="fr-FR" sz="2000" dirty="0">
                <a:solidFill>
                  <a:schemeClr val="dk1"/>
                </a:solidFill>
                <a:latin typeface="Calibri"/>
                <a:ea typeface="Calibri"/>
                <a:cs typeface="Calibri"/>
                <a:sym typeface="Calibri"/>
              </a:rPr>
              <a:t>l</a:t>
            </a:r>
            <a:r>
              <a:rPr lang="fr-FR" sz="2000" b="0" i="0" u="none" strike="noStrike" cap="none" dirty="0">
                <a:solidFill>
                  <a:schemeClr val="dk1"/>
                </a:solidFill>
                <a:latin typeface="Calibri"/>
                <a:ea typeface="Calibri"/>
                <a:cs typeface="Calibri"/>
                <a:sym typeface="Calibri"/>
              </a:rPr>
              <a:t>es quantiles sont les valeurs qui divisent un jeu de données en groupes de même nombre d’individus.</a:t>
            </a:r>
            <a:endParaRPr sz="2000" b="0" i="0" u="none" strike="noStrike" cap="none" dirty="0">
              <a:solidFill>
                <a:schemeClr val="dk1"/>
              </a:solidFill>
              <a:latin typeface="Calibri"/>
              <a:ea typeface="Calibri"/>
              <a:cs typeface="Calibri"/>
              <a:sym typeface="Calibri"/>
            </a:endParaRPr>
          </a:p>
          <a:p>
            <a:pPr marL="914400" marR="0" lvl="1" indent="-406400" algn="l" rtl="0">
              <a:lnSpc>
                <a:spcPct val="100000"/>
              </a:lnSpc>
              <a:spcBef>
                <a:spcPts val="0"/>
              </a:spcBef>
              <a:spcAft>
                <a:spcPts val="0"/>
              </a:spcAft>
              <a:buClr>
                <a:srgbClr val="000000"/>
              </a:buClr>
              <a:buSzPts val="2800"/>
              <a:buFont typeface="Arial"/>
              <a:buChar char="○"/>
            </a:pPr>
            <a:r>
              <a:rPr lang="fr-FR" sz="2000" b="1" i="0" u="none" strike="noStrike" cap="none" dirty="0">
                <a:solidFill>
                  <a:schemeClr val="dk1"/>
                </a:solidFill>
                <a:latin typeface="Calibri"/>
                <a:ea typeface="Calibri"/>
                <a:cs typeface="Calibri"/>
                <a:sym typeface="Calibri"/>
              </a:rPr>
              <a:t>quartiles</a:t>
            </a:r>
            <a:r>
              <a:rPr lang="fr-FR" sz="2000" b="0" i="0" u="none" strike="noStrike" cap="none" dirty="0">
                <a:solidFill>
                  <a:schemeClr val="dk1"/>
                </a:solidFill>
                <a:latin typeface="Calibri"/>
                <a:ea typeface="Calibri"/>
                <a:cs typeface="Calibri"/>
                <a:sym typeface="Calibri"/>
              </a:rPr>
              <a:t> (4 groupes),</a:t>
            </a:r>
            <a:r>
              <a:rPr lang="fr-FR" sz="2000" dirty="0">
                <a:solidFill>
                  <a:schemeClr val="dk1"/>
                </a:solidFill>
                <a:latin typeface="Calibri"/>
                <a:ea typeface="Calibri"/>
                <a:cs typeface="Calibri"/>
                <a:sym typeface="Calibri"/>
              </a:rPr>
              <a:t> </a:t>
            </a:r>
            <a:r>
              <a:rPr lang="fr-FR" sz="2000" b="1" i="0" u="none" strike="noStrike" cap="none" dirty="0">
                <a:solidFill>
                  <a:schemeClr val="dk1"/>
                </a:solidFill>
                <a:latin typeface="Calibri"/>
                <a:ea typeface="Calibri"/>
                <a:cs typeface="Calibri"/>
                <a:sym typeface="Calibri"/>
              </a:rPr>
              <a:t>déciles</a:t>
            </a:r>
            <a:r>
              <a:rPr lang="fr-FR" sz="2000" b="0" i="0" u="none" strike="noStrike" cap="none" dirty="0">
                <a:solidFill>
                  <a:schemeClr val="dk1"/>
                </a:solidFill>
                <a:latin typeface="Calibri"/>
                <a:ea typeface="Calibri"/>
                <a:cs typeface="Calibri"/>
                <a:sym typeface="Calibri"/>
              </a:rPr>
              <a:t> (10 groupes), </a:t>
            </a:r>
            <a:r>
              <a:rPr lang="fr-FR" sz="2000" b="1" i="0" u="none" strike="noStrike" cap="none" dirty="0">
                <a:solidFill>
                  <a:schemeClr val="dk1"/>
                </a:solidFill>
                <a:latin typeface="Calibri"/>
                <a:ea typeface="Calibri"/>
                <a:cs typeface="Calibri"/>
                <a:sym typeface="Calibri"/>
              </a:rPr>
              <a:t>centiles</a:t>
            </a:r>
            <a:r>
              <a:rPr lang="fr-FR" sz="2000" b="0" i="0" u="none" strike="noStrike" cap="none" dirty="0">
                <a:solidFill>
                  <a:schemeClr val="dk1"/>
                </a:solidFill>
                <a:latin typeface="Calibri"/>
                <a:ea typeface="Calibri"/>
                <a:cs typeface="Calibri"/>
                <a:sym typeface="Calibri"/>
              </a:rPr>
              <a:t> </a:t>
            </a:r>
            <a:r>
              <a:rPr lang="fr-FR" sz="2000" dirty="0">
                <a:solidFill>
                  <a:schemeClr val="dk1"/>
                </a:solidFill>
                <a:latin typeface="Calibri"/>
                <a:ea typeface="Calibri"/>
                <a:cs typeface="Calibri"/>
                <a:sym typeface="Calibri"/>
              </a:rPr>
              <a:t>(100 groupes)</a:t>
            </a:r>
            <a:r>
              <a:rPr lang="fr-FR" sz="2000" b="0" i="0" u="none" strike="noStrike" cap="none" dirty="0">
                <a:solidFill>
                  <a:schemeClr val="dk1"/>
                </a:solidFill>
                <a:latin typeface="Calibri"/>
                <a:ea typeface="Calibri"/>
                <a:cs typeface="Calibri"/>
                <a:sym typeface="Calibri"/>
              </a:rPr>
              <a:t> </a:t>
            </a:r>
            <a:endParaRPr sz="2000" b="0" i="0" u="none" strike="noStrike" cap="none" dirty="0">
              <a:solidFill>
                <a:schemeClr val="dk1"/>
              </a:solidFill>
              <a:latin typeface="Calibri"/>
              <a:ea typeface="Calibri"/>
              <a:cs typeface="Calibri"/>
              <a:sym typeface="Calibri"/>
            </a:endParaRPr>
          </a:p>
          <a:p>
            <a:pPr marL="914400" marR="0" lvl="1" indent="-406400" algn="l" rtl="0">
              <a:lnSpc>
                <a:spcPct val="100000"/>
              </a:lnSpc>
              <a:spcBef>
                <a:spcPts val="0"/>
              </a:spcBef>
              <a:spcAft>
                <a:spcPts val="0"/>
              </a:spcAft>
              <a:buClr>
                <a:srgbClr val="000000"/>
              </a:buClr>
              <a:buSzPts val="2800"/>
              <a:buFont typeface="Arial"/>
              <a:buChar char="○"/>
            </a:pPr>
            <a:r>
              <a:rPr lang="fr-FR" sz="2000" b="1" i="0" u="none" strike="noStrike" cap="none" dirty="0">
                <a:solidFill>
                  <a:schemeClr val="dk1"/>
                </a:solidFill>
                <a:latin typeface="Calibri"/>
                <a:ea typeface="Calibri"/>
                <a:cs typeface="Calibri"/>
                <a:sym typeface="Calibri"/>
              </a:rPr>
              <a:t>écarts </a:t>
            </a:r>
            <a:r>
              <a:rPr lang="fr-FR" sz="2000" b="1" dirty="0">
                <a:solidFill>
                  <a:schemeClr val="dk1"/>
                </a:solidFill>
                <a:latin typeface="Calibri"/>
                <a:ea typeface="Calibri"/>
                <a:cs typeface="Calibri"/>
                <a:sym typeface="Calibri"/>
              </a:rPr>
              <a:t>interquartile</a:t>
            </a:r>
            <a:r>
              <a:rPr lang="fr-FR" sz="2000" b="0" i="0" u="none" strike="noStrike" cap="none" dirty="0">
                <a:solidFill>
                  <a:schemeClr val="dk1"/>
                </a:solidFill>
                <a:latin typeface="Calibri"/>
                <a:ea typeface="Calibri"/>
                <a:cs typeface="Calibri"/>
                <a:sym typeface="Calibri"/>
              </a:rPr>
              <a:t>  (Q</a:t>
            </a:r>
            <a:r>
              <a:rPr lang="fr-FR" sz="2000" dirty="0">
                <a:solidFill>
                  <a:schemeClr val="dk1"/>
                </a:solidFill>
                <a:latin typeface="Calibri"/>
                <a:ea typeface="Calibri"/>
                <a:cs typeface="Calibri"/>
                <a:sym typeface="Calibri"/>
              </a:rPr>
              <a:t>3 - Q1) </a:t>
            </a:r>
            <a:r>
              <a:rPr lang="fr-FR" sz="2000" b="1" i="0" u="none" strike="noStrike" cap="none" dirty="0">
                <a:solidFill>
                  <a:schemeClr val="dk1"/>
                </a:solidFill>
                <a:latin typeface="Calibri"/>
                <a:ea typeface="Calibri"/>
                <a:cs typeface="Calibri"/>
                <a:sym typeface="Calibri"/>
              </a:rPr>
              <a:t>et </a:t>
            </a:r>
            <a:r>
              <a:rPr lang="fr-FR" sz="2000" b="1" dirty="0">
                <a:solidFill>
                  <a:schemeClr val="dk1"/>
                </a:solidFill>
                <a:latin typeface="Calibri"/>
                <a:ea typeface="Calibri"/>
                <a:cs typeface="Calibri"/>
                <a:sym typeface="Calibri"/>
              </a:rPr>
              <a:t>interdécile</a:t>
            </a:r>
            <a:r>
              <a:rPr lang="fr-FR" sz="2000" dirty="0">
                <a:solidFill>
                  <a:schemeClr val="dk1"/>
                </a:solidFill>
                <a:latin typeface="Calibri"/>
                <a:ea typeface="Calibri"/>
                <a:cs typeface="Calibri"/>
                <a:sym typeface="Calibri"/>
              </a:rPr>
              <a:t> (D9-D1 ou D5-D53…)</a:t>
            </a:r>
            <a:endParaRPr sz="2000" dirty="0">
              <a:solidFill>
                <a:schemeClr val="dk1"/>
              </a:solidFill>
              <a:latin typeface="Calibri"/>
              <a:ea typeface="Calibri"/>
              <a:cs typeface="Calibri"/>
              <a:sym typeface="Calibri"/>
            </a:endParaRPr>
          </a:p>
          <a:p>
            <a:pPr marL="914400" marR="0" lvl="1" indent="-406400" algn="l" rtl="0">
              <a:lnSpc>
                <a:spcPct val="100000"/>
              </a:lnSpc>
              <a:spcBef>
                <a:spcPts val="0"/>
              </a:spcBef>
              <a:spcAft>
                <a:spcPts val="0"/>
              </a:spcAft>
              <a:buClr>
                <a:srgbClr val="000000"/>
              </a:buClr>
              <a:buSzPts val="2800"/>
              <a:buFont typeface="Arial"/>
              <a:buChar char="○"/>
            </a:pPr>
            <a:r>
              <a:rPr lang="fr-FR" sz="2000" b="1" dirty="0">
                <a:solidFill>
                  <a:schemeClr val="dk1"/>
                </a:solidFill>
                <a:latin typeface="Calibri"/>
                <a:ea typeface="Calibri"/>
                <a:cs typeface="Calibri"/>
                <a:sym typeface="Calibri"/>
              </a:rPr>
              <a:t>Rapport</a:t>
            </a:r>
            <a:r>
              <a:rPr lang="fr-FR" sz="2000" dirty="0">
                <a:solidFill>
                  <a:schemeClr val="dk1"/>
                </a:solidFill>
                <a:latin typeface="Calibri"/>
                <a:ea typeface="Calibri"/>
                <a:cs typeface="Calibri"/>
                <a:sym typeface="Calibri"/>
              </a:rPr>
              <a:t> interquartiles (Q3/Q1) et interdéciles (D9/D1)  </a:t>
            </a:r>
            <a:endParaRPr sz="2000" dirty="0">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None/>
            </a:pPr>
            <a:endParaRPr sz="20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strike="noStrike" cap="none" dirty="0">
              <a:solidFill>
                <a:schemeClr val="dk1"/>
              </a:solidFill>
              <a:latin typeface="Calibri"/>
              <a:ea typeface="Calibri"/>
              <a:cs typeface="Calibri"/>
              <a:sym typeface="Calibri"/>
            </a:endParaRPr>
          </a:p>
          <a:p>
            <a:pPr marL="342900" marR="0" lvl="0" indent="-158750" algn="l" rtl="0">
              <a:lnSpc>
                <a:spcPct val="100000"/>
              </a:lnSpc>
              <a:spcBef>
                <a:spcPts val="0"/>
              </a:spcBef>
              <a:spcAft>
                <a:spcPts val="0"/>
              </a:spcAft>
              <a:buClr>
                <a:srgbClr val="000000"/>
              </a:buClr>
              <a:buSzPts val="2900"/>
              <a:buFont typeface="Arial"/>
              <a:buNone/>
            </a:pPr>
            <a:endParaRPr sz="2000" b="0" i="0" u="none" strike="noStrike" cap="none" dirty="0">
              <a:solidFill>
                <a:schemeClr val="dk1"/>
              </a:solidFill>
              <a:latin typeface="Calibri"/>
              <a:ea typeface="Calibri"/>
              <a:cs typeface="Calibri"/>
              <a:sym typeface="Calibri"/>
            </a:endParaRPr>
          </a:p>
        </p:txBody>
      </p:sp>
      <p:sp>
        <p:nvSpPr>
          <p:cNvPr id="910" name="Google Shape;910;g329f557f827_2_71"/>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911" name="Google Shape;911;g329f557f827_2_71"/>
          <p:cNvSpPr txBox="1"/>
          <p:nvPr/>
        </p:nvSpPr>
        <p:spPr>
          <a:xfrm>
            <a:off x="3944625" y="3487475"/>
            <a:ext cx="4785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600" baseline="30000" dirty="0">
                <a:solidFill>
                  <a:schemeClr val="dk1"/>
                </a:solidFill>
                <a:latin typeface="Calibri"/>
                <a:ea typeface="Calibri"/>
                <a:cs typeface="Calibri"/>
                <a:sym typeface="Calibri"/>
              </a:rPr>
              <a:t>2</a:t>
            </a:r>
            <a:endParaRPr sz="1200" baseline="30000" dirty="0">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g329f557f827_2_8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73</a:t>
            </a:fld>
            <a:endParaRPr sz="1000">
              <a:solidFill>
                <a:srgbClr val="808080"/>
              </a:solidFill>
              <a:latin typeface="Arial"/>
              <a:ea typeface="Arial"/>
              <a:cs typeface="Arial"/>
              <a:sym typeface="Arial"/>
            </a:endParaRPr>
          </a:p>
        </p:txBody>
      </p:sp>
      <p:sp>
        <p:nvSpPr>
          <p:cNvPr id="917" name="Google Shape;917;g329f557f827_2_8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8" name="Google Shape;918;g329f557f827_2_89"/>
          <p:cNvSpPr txBox="1"/>
          <p:nvPr/>
        </p:nvSpPr>
        <p:spPr>
          <a:xfrm>
            <a:off x="467650" y="886642"/>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Bilan à partir de la notion de loi normale </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919" name="Google Shape;919;g329f557f827_2_89"/>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pic>
        <p:nvPicPr>
          <p:cNvPr id="920" name="Google Shape;920;g329f557f827_2_89"/>
          <p:cNvPicPr preferRelativeResize="0"/>
          <p:nvPr/>
        </p:nvPicPr>
        <p:blipFill rotWithShape="1">
          <a:blip r:embed="rId3">
            <a:alphaModFix/>
          </a:blip>
          <a:srcRect l="4368" t="3166" r="5191"/>
          <a:stretch/>
        </p:blipFill>
        <p:spPr>
          <a:xfrm>
            <a:off x="588150" y="1525900"/>
            <a:ext cx="7655450" cy="4190625"/>
          </a:xfrm>
          <a:prstGeom prst="rect">
            <a:avLst/>
          </a:prstGeom>
          <a:noFill/>
          <a:ln>
            <a:noFill/>
          </a:ln>
        </p:spPr>
      </p:pic>
      <p:sp>
        <p:nvSpPr>
          <p:cNvPr id="921" name="Google Shape;921;g329f557f827_2_89"/>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15/19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g2afb60ecdf7_0_4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74</a:t>
            </a:fld>
            <a:endParaRPr sz="1000">
              <a:solidFill>
                <a:srgbClr val="808080"/>
              </a:solidFill>
              <a:latin typeface="Arial"/>
              <a:ea typeface="Arial"/>
              <a:cs typeface="Arial"/>
              <a:sym typeface="Arial"/>
            </a:endParaRPr>
          </a:p>
        </p:txBody>
      </p:sp>
      <p:sp>
        <p:nvSpPr>
          <p:cNvPr id="927" name="Google Shape;927;g2afb60ecdf7_0_44"/>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8" name="Google Shape;928;g2afb60ecdf7_0_44"/>
          <p:cNvSpPr txBox="1"/>
          <p:nvPr/>
        </p:nvSpPr>
        <p:spPr>
          <a:xfrm>
            <a:off x="467650" y="886642"/>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Bilan à partir de la notion de loi normale </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929" name="Google Shape;929;g2afb60ecdf7_0_44"/>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pic>
        <p:nvPicPr>
          <p:cNvPr id="930" name="Google Shape;930;g2afb60ecdf7_0_44"/>
          <p:cNvPicPr preferRelativeResize="0"/>
          <p:nvPr/>
        </p:nvPicPr>
        <p:blipFill rotWithShape="1">
          <a:blip r:embed="rId3">
            <a:alphaModFix/>
          </a:blip>
          <a:srcRect l="4368" t="3166" r="5191"/>
          <a:stretch/>
        </p:blipFill>
        <p:spPr>
          <a:xfrm>
            <a:off x="588150" y="1525900"/>
            <a:ext cx="7655450" cy="4190625"/>
          </a:xfrm>
          <a:prstGeom prst="rect">
            <a:avLst/>
          </a:prstGeom>
          <a:noFill/>
          <a:ln>
            <a:noFill/>
          </a:ln>
        </p:spPr>
      </p:pic>
      <p:sp>
        <p:nvSpPr>
          <p:cNvPr id="931" name="Google Shape;931;g2afb60ecdf7_0_44"/>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15/19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932" name="Google Shape;932;g2afb60ecdf7_0_44"/>
          <p:cNvSpPr txBox="1"/>
          <p:nvPr/>
        </p:nvSpPr>
        <p:spPr>
          <a:xfrm>
            <a:off x="588150" y="5549000"/>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1800">
                <a:solidFill>
                  <a:schemeClr val="dk1"/>
                </a:solidFill>
                <a:latin typeface="Calibri"/>
                <a:ea typeface="Calibri"/>
                <a:cs typeface="Calibri"/>
                <a:sym typeface="Calibri"/>
              </a:rPr>
              <a:t>→  </a:t>
            </a:r>
            <a:r>
              <a:rPr lang="fr-FR" sz="1800" b="1">
                <a:solidFill>
                  <a:srgbClr val="CC0000"/>
                </a:solidFill>
                <a:latin typeface="Calibri"/>
                <a:ea typeface="Calibri"/>
                <a:cs typeface="Calibri"/>
                <a:sym typeface="Calibri"/>
              </a:rPr>
              <a:t>La loi normale est intéressante car la moyenne = médiane = mode</a:t>
            </a:r>
            <a:endParaRPr sz="1800" b="1">
              <a:solidFill>
                <a:srgbClr val="CC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r>
              <a:rPr lang="fr-FR" sz="1800">
                <a:solidFill>
                  <a:schemeClr val="dk1"/>
                </a:solidFill>
                <a:latin typeface="Calibri"/>
                <a:ea typeface="Calibri"/>
                <a:cs typeface="Calibri"/>
                <a:sym typeface="Calibri"/>
              </a:rPr>
              <a:t>→ </a:t>
            </a:r>
            <a:r>
              <a:rPr lang="fr-FR" sz="1800" b="1">
                <a:solidFill>
                  <a:schemeClr val="dk1"/>
                </a:solidFill>
                <a:latin typeface="Calibri"/>
                <a:ea typeface="Calibri"/>
                <a:cs typeface="Calibri"/>
                <a:sym typeface="Calibri"/>
              </a:rPr>
              <a:t>Une loi importante pour les statistiques: </a:t>
            </a:r>
            <a:r>
              <a:rPr lang="fr-FR" sz="1800">
                <a:solidFill>
                  <a:schemeClr val="dk1"/>
                </a:solidFill>
                <a:latin typeface="Calibri"/>
                <a:ea typeface="Calibri"/>
                <a:cs typeface="Calibri"/>
                <a:sym typeface="Calibri"/>
              </a:rPr>
              <a:t>d’où l’usage majoritaire de l’écart-type.</a:t>
            </a:r>
            <a:endParaRPr sz="1800">
              <a:solidFill>
                <a:schemeClr val="dk1"/>
              </a:solidFill>
              <a:latin typeface="Calibri"/>
              <a:ea typeface="Calibri"/>
              <a:cs typeface="Calibri"/>
              <a:sym typeface="Calibri"/>
            </a:endParaRPr>
          </a:p>
          <a:p>
            <a:pPr marL="914400" marR="0" lvl="0" indent="-342900" algn="l" rtl="0">
              <a:lnSpc>
                <a:spcPct val="100000"/>
              </a:lnSpc>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courante dans la nature</a:t>
            </a:r>
            <a:endParaRPr sz="1800">
              <a:solidFill>
                <a:schemeClr val="dk1"/>
              </a:solidFill>
              <a:latin typeface="Calibri"/>
              <a:ea typeface="Calibri"/>
              <a:cs typeface="Calibri"/>
              <a:sym typeface="Calibri"/>
            </a:endParaRPr>
          </a:p>
          <a:p>
            <a:pPr marL="914400" marR="0" lvl="0" indent="-342900" algn="l" rtl="0">
              <a:lnSpc>
                <a:spcPct val="100000"/>
              </a:lnSpc>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Clé des calculs d’inférence pour l’échantillonnage</a:t>
            </a: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1800">
              <a:solidFill>
                <a:schemeClr val="dk1"/>
              </a:solidFill>
              <a:latin typeface="Calibri"/>
              <a:ea typeface="Calibri"/>
              <a:cs typeface="Calibri"/>
              <a:sym typeface="Calibri"/>
            </a:endParaRPr>
          </a:p>
        </p:txBody>
      </p:sp>
      <p:cxnSp>
        <p:nvCxnSpPr>
          <p:cNvPr id="933" name="Google Shape;933;g2afb60ecdf7_0_44"/>
          <p:cNvCxnSpPr/>
          <p:nvPr/>
        </p:nvCxnSpPr>
        <p:spPr>
          <a:xfrm flipH="1">
            <a:off x="4497700" y="2445500"/>
            <a:ext cx="10500" cy="2902800"/>
          </a:xfrm>
          <a:prstGeom prst="straightConnector1">
            <a:avLst/>
          </a:prstGeom>
          <a:noFill/>
          <a:ln w="28575" cap="flat" cmpd="sng">
            <a:solidFill>
              <a:srgbClr val="CC0000"/>
            </a:solidFill>
            <a:prstDash val="solid"/>
            <a:round/>
            <a:headEnd type="none" w="med" len="med"/>
            <a:tailEnd type="none" w="med" len="med"/>
          </a:ln>
        </p:spPr>
      </p:cxnSp>
      <p:sp>
        <p:nvSpPr>
          <p:cNvPr id="934" name="Google Shape;934;g2afb60ecdf7_0_44"/>
          <p:cNvSpPr txBox="1"/>
          <p:nvPr/>
        </p:nvSpPr>
        <p:spPr>
          <a:xfrm>
            <a:off x="4784650" y="2445500"/>
            <a:ext cx="3221700" cy="415500"/>
          </a:xfrm>
          <a:prstGeom prst="rect">
            <a:avLst/>
          </a:prstGeom>
          <a:noFill/>
          <a:ln w="9525" cap="flat" cmpd="sng">
            <a:solidFill>
              <a:srgbClr val="38761D"/>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FR" sz="2000" b="1">
                <a:solidFill>
                  <a:schemeClr val="dk1"/>
                </a:solidFill>
                <a:latin typeface="Calibri"/>
                <a:ea typeface="Calibri"/>
                <a:cs typeface="Calibri"/>
                <a:sym typeface="Calibri"/>
              </a:rPr>
              <a:t>Mode = médiane = moyenne</a:t>
            </a:r>
            <a:endParaRPr sz="2000" b="1">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g2afb60ecdf7_0_3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75</a:t>
            </a:fld>
            <a:endParaRPr sz="1000">
              <a:solidFill>
                <a:srgbClr val="808080"/>
              </a:solidFill>
              <a:latin typeface="Arial"/>
              <a:ea typeface="Arial"/>
              <a:cs typeface="Arial"/>
              <a:sym typeface="Arial"/>
            </a:endParaRPr>
          </a:p>
        </p:txBody>
      </p:sp>
      <p:sp>
        <p:nvSpPr>
          <p:cNvPr id="940" name="Google Shape;940;g2afb60ecdf7_0_35"/>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1" name="Google Shape;941;g2afb60ecdf7_0_35"/>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942" name="Google Shape;942;g2afb60ecdf7_0_35"/>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14/19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943" name="Google Shape;943;g2afb60ecdf7_0_35"/>
          <p:cNvSpPr/>
          <p:nvPr/>
        </p:nvSpPr>
        <p:spPr>
          <a:xfrm>
            <a:off x="4419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44" name="Google Shape;944;g2afb60ecdf7_0_35"/>
          <p:cNvPicPr preferRelativeResize="0"/>
          <p:nvPr/>
        </p:nvPicPr>
        <p:blipFill rotWithShape="1">
          <a:blip r:embed="rId3">
            <a:alphaModFix/>
          </a:blip>
          <a:srcRect/>
          <a:stretch/>
        </p:blipFill>
        <p:spPr>
          <a:xfrm>
            <a:off x="0" y="1107281"/>
            <a:ext cx="9144000" cy="4643438"/>
          </a:xfrm>
          <a:prstGeom prst="rect">
            <a:avLst/>
          </a:prstGeom>
          <a:noFill/>
          <a:ln>
            <a:noFill/>
          </a:ln>
        </p:spPr>
      </p:pic>
      <p:sp>
        <p:nvSpPr>
          <p:cNvPr id="945" name="Google Shape;945;g2afb60ecdf7_0_35"/>
          <p:cNvSpPr txBox="1"/>
          <p:nvPr/>
        </p:nvSpPr>
        <p:spPr>
          <a:xfrm>
            <a:off x="4495800" y="886100"/>
            <a:ext cx="41148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fr-FR" sz="1600" b="1" i="0" u="none" strike="noStrike" cap="none">
                <a:solidFill>
                  <a:srgbClr val="000000"/>
                </a:solidFill>
                <a:latin typeface="Arial"/>
                <a:ea typeface="Arial"/>
                <a:cs typeface="Arial"/>
                <a:sym typeface="Arial"/>
              </a:rPr>
              <a:t>Distribution des effectifs en proportion</a:t>
            </a:r>
            <a:endParaRPr sz="1400" b="0" i="0" u="none" strike="noStrike" cap="none">
              <a:solidFill>
                <a:srgbClr val="000000"/>
              </a:solidFill>
              <a:latin typeface="Arial"/>
              <a:ea typeface="Arial"/>
              <a:cs typeface="Arial"/>
              <a:sym typeface="Arial"/>
            </a:endParaRPr>
          </a:p>
        </p:txBody>
      </p:sp>
      <p:sp>
        <p:nvSpPr>
          <p:cNvPr id="946" name="Google Shape;946;g2afb60ecdf7_0_35"/>
          <p:cNvSpPr txBox="1"/>
          <p:nvPr/>
        </p:nvSpPr>
        <p:spPr>
          <a:xfrm>
            <a:off x="8305800" y="5359400"/>
            <a:ext cx="508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NA</a:t>
            </a:r>
            <a:endParaRPr sz="1400" b="0" i="0" u="none" strike="noStrike" cap="none">
              <a:solidFill>
                <a:srgbClr val="000000"/>
              </a:solidFill>
              <a:latin typeface="Arial"/>
              <a:ea typeface="Arial"/>
              <a:cs typeface="Arial"/>
              <a:sym typeface="Arial"/>
            </a:endParaRPr>
          </a:p>
        </p:txBody>
      </p:sp>
      <p:sp>
        <p:nvSpPr>
          <p:cNvPr id="947" name="Google Shape;947;g2afb60ecdf7_0_35"/>
          <p:cNvSpPr txBox="1"/>
          <p:nvPr/>
        </p:nvSpPr>
        <p:spPr>
          <a:xfrm>
            <a:off x="194388" y="5898290"/>
            <a:ext cx="75732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1" i="0" u="none" strike="noStrike" cap="none">
                <a:solidFill>
                  <a:srgbClr val="000000"/>
                </a:solidFill>
                <a:latin typeface="Times New Roman"/>
                <a:ea typeface="Times New Roman"/>
                <a:cs typeface="Times New Roman"/>
                <a:sym typeface="Times New Roman"/>
              </a:rPr>
              <a:t>Champ : </a:t>
            </a:r>
            <a:r>
              <a:rPr lang="fr-FR" sz="1400" b="0" i="0" u="none" strike="noStrike" cap="none">
                <a:solidFill>
                  <a:srgbClr val="000000"/>
                </a:solidFill>
                <a:latin typeface="Times New Roman"/>
                <a:ea typeface="Times New Roman"/>
                <a:cs typeface="Times New Roman"/>
                <a:sym typeface="Times New Roman"/>
              </a:rPr>
              <a:t>L’ensemble des répondant.es (n = 764).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FR" sz="1400" b="1" i="0" u="none" strike="noStrike" cap="none">
                <a:solidFill>
                  <a:srgbClr val="000000"/>
                </a:solidFill>
                <a:latin typeface="Times New Roman"/>
                <a:ea typeface="Times New Roman"/>
                <a:cs typeface="Times New Roman"/>
                <a:sym typeface="Times New Roman"/>
              </a:rPr>
              <a:t>Source </a:t>
            </a:r>
            <a:r>
              <a:rPr lang="fr-FR" sz="1400" b="0" i="0" u="none" strike="noStrike" cap="none">
                <a:solidFill>
                  <a:srgbClr val="000000"/>
                </a:solidFill>
                <a:latin typeface="Times New Roman"/>
                <a:ea typeface="Times New Roman"/>
                <a:cs typeface="Times New Roman"/>
                <a:sym typeface="Times New Roman"/>
              </a:rPr>
              <a:t>: </a:t>
            </a:r>
            <a:r>
              <a:rPr lang="fr-FR" sz="1400" b="0" i="1" u="none" strike="noStrike" cap="none">
                <a:solidFill>
                  <a:srgbClr val="000000"/>
                </a:solidFill>
                <a:latin typeface="Times New Roman"/>
                <a:ea typeface="Times New Roman"/>
                <a:cs typeface="Times New Roman"/>
                <a:sym typeface="Times New Roman"/>
              </a:rPr>
              <a:t>Enquête sur la sexualité des étudiant·es 2021-2022</a:t>
            </a:r>
            <a:r>
              <a:rPr lang="fr-FR" sz="1400" b="0" i="0" u="none" strike="noStrike" cap="none">
                <a:solidFill>
                  <a:srgbClr val="000000"/>
                </a:solidFill>
                <a:latin typeface="Times New Roman"/>
                <a:ea typeface="Times New Roman"/>
                <a:cs typeface="Times New Roman"/>
                <a:sym typeface="Times New Roman"/>
              </a:rPr>
              <a:t>. Romain Philit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76</a:t>
            </a:fld>
            <a:endParaRPr sz="1000">
              <a:solidFill>
                <a:srgbClr val="808080"/>
              </a:solidFill>
              <a:latin typeface="Arial"/>
              <a:ea typeface="Arial"/>
              <a:cs typeface="Arial"/>
              <a:sym typeface="Arial"/>
            </a:endParaRPr>
          </a:p>
        </p:txBody>
      </p:sp>
      <p:sp>
        <p:nvSpPr>
          <p:cNvPr id="953" name="Google Shape;953;p2"/>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54" name="Google Shape;954;p2"/>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955" name="Google Shape;955;p2"/>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14/19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956" name="Google Shape;956;p2"/>
          <p:cNvSpPr/>
          <p:nvPr/>
        </p:nvSpPr>
        <p:spPr>
          <a:xfrm>
            <a:off x="4419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7" name="Google Shape;957;p2"/>
          <p:cNvPicPr preferRelativeResize="0"/>
          <p:nvPr/>
        </p:nvPicPr>
        <p:blipFill rotWithShape="1">
          <a:blip r:embed="rId3">
            <a:alphaModFix/>
          </a:blip>
          <a:srcRect/>
          <a:stretch/>
        </p:blipFill>
        <p:spPr>
          <a:xfrm>
            <a:off x="0" y="1107281"/>
            <a:ext cx="9144000" cy="4643438"/>
          </a:xfrm>
          <a:prstGeom prst="rect">
            <a:avLst/>
          </a:prstGeom>
          <a:noFill/>
          <a:ln>
            <a:noFill/>
          </a:ln>
        </p:spPr>
      </p:pic>
      <p:sp>
        <p:nvSpPr>
          <p:cNvPr id="958" name="Google Shape;958;p2"/>
          <p:cNvSpPr txBox="1"/>
          <p:nvPr/>
        </p:nvSpPr>
        <p:spPr>
          <a:xfrm>
            <a:off x="8305800" y="5359400"/>
            <a:ext cx="508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NA</a:t>
            </a:r>
            <a:endParaRPr sz="1400" b="0" i="0" u="none" strike="noStrike" cap="none">
              <a:solidFill>
                <a:srgbClr val="000000"/>
              </a:solidFill>
              <a:latin typeface="Arial"/>
              <a:ea typeface="Arial"/>
              <a:cs typeface="Arial"/>
              <a:sym typeface="Arial"/>
            </a:endParaRPr>
          </a:p>
        </p:txBody>
      </p:sp>
      <p:sp>
        <p:nvSpPr>
          <p:cNvPr id="959" name="Google Shape;959;p2"/>
          <p:cNvSpPr txBox="1"/>
          <p:nvPr/>
        </p:nvSpPr>
        <p:spPr>
          <a:xfrm>
            <a:off x="4495800" y="886100"/>
            <a:ext cx="41148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fr-FR" sz="1600" b="1" i="0" u="none" strike="noStrike" cap="none">
                <a:solidFill>
                  <a:srgbClr val="000000"/>
                </a:solidFill>
                <a:latin typeface="Arial"/>
                <a:ea typeface="Arial"/>
                <a:cs typeface="Arial"/>
                <a:sym typeface="Arial"/>
              </a:rPr>
              <a:t>Courbe de densité</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77</a:t>
            </a:fld>
            <a:endParaRPr sz="1000">
              <a:solidFill>
                <a:srgbClr val="808080"/>
              </a:solidFill>
              <a:latin typeface="Arial"/>
              <a:ea typeface="Arial"/>
              <a:cs typeface="Arial"/>
              <a:sym typeface="Arial"/>
            </a:endParaRPr>
          </a:p>
        </p:txBody>
      </p:sp>
      <p:sp>
        <p:nvSpPr>
          <p:cNvPr id="965" name="Google Shape;965;p4"/>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6" name="Google Shape;966;p4"/>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967" name="Google Shape;967;p4"/>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14/19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968" name="Google Shape;968;p4"/>
          <p:cNvSpPr/>
          <p:nvPr/>
        </p:nvSpPr>
        <p:spPr>
          <a:xfrm>
            <a:off x="4419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9" name="Google Shape;969;p4"/>
          <p:cNvPicPr preferRelativeResize="0"/>
          <p:nvPr/>
        </p:nvPicPr>
        <p:blipFill rotWithShape="1">
          <a:blip r:embed="rId3">
            <a:alphaModFix/>
          </a:blip>
          <a:srcRect/>
          <a:stretch/>
        </p:blipFill>
        <p:spPr>
          <a:xfrm>
            <a:off x="0" y="1107281"/>
            <a:ext cx="9144000" cy="4643438"/>
          </a:xfrm>
          <a:prstGeom prst="rect">
            <a:avLst/>
          </a:prstGeom>
          <a:noFill/>
          <a:ln>
            <a:noFill/>
          </a:ln>
        </p:spPr>
      </p:pic>
      <p:sp>
        <p:nvSpPr>
          <p:cNvPr id="970" name="Google Shape;970;p4"/>
          <p:cNvSpPr txBox="1"/>
          <p:nvPr/>
        </p:nvSpPr>
        <p:spPr>
          <a:xfrm>
            <a:off x="8305800" y="5359400"/>
            <a:ext cx="508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NA</a:t>
            </a:r>
            <a:endParaRPr sz="1400" b="0" i="0" u="none" strike="noStrike" cap="none">
              <a:solidFill>
                <a:srgbClr val="000000"/>
              </a:solidFill>
              <a:latin typeface="Arial"/>
              <a:ea typeface="Arial"/>
              <a:cs typeface="Arial"/>
              <a:sym typeface="Arial"/>
            </a:endParaRPr>
          </a:p>
        </p:txBody>
      </p:sp>
      <p:sp>
        <p:nvSpPr>
          <p:cNvPr id="971" name="Google Shape;971;p4"/>
          <p:cNvSpPr txBox="1"/>
          <p:nvPr/>
        </p:nvSpPr>
        <p:spPr>
          <a:xfrm>
            <a:off x="4495800" y="886100"/>
            <a:ext cx="41148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000000"/>
                </a:solidFill>
                <a:latin typeface="Cambria Math"/>
                <a:ea typeface="Cambria Math"/>
                <a:cs typeface="Cambria Math"/>
                <a:sym typeface="Cambria Math"/>
              </a:rPr>
              <a:t>≈ </a:t>
            </a:r>
            <a:r>
              <a:rPr lang="fr-FR" sz="1800" b="1" i="0" u="none" strike="noStrike" cap="none">
                <a:solidFill>
                  <a:srgbClr val="000000"/>
                </a:solidFill>
                <a:latin typeface="Arial"/>
                <a:ea typeface="Arial"/>
                <a:cs typeface="Arial"/>
                <a:sym typeface="Arial"/>
              </a:rPr>
              <a:t>Loi normale N(14.2, 2.4)   </a:t>
            </a:r>
            <a:endParaRPr sz="20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78</a:t>
            </a:fld>
            <a:endParaRPr sz="1000">
              <a:solidFill>
                <a:srgbClr val="808080"/>
              </a:solidFill>
              <a:latin typeface="Arial"/>
              <a:ea typeface="Arial"/>
              <a:cs typeface="Arial"/>
              <a:sym typeface="Arial"/>
            </a:endParaRPr>
          </a:p>
        </p:txBody>
      </p:sp>
      <p:sp>
        <p:nvSpPr>
          <p:cNvPr id="977" name="Google Shape;977;p5"/>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8" name="Google Shape;978;p5"/>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979" name="Google Shape;979;p5"/>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14/19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980" name="Google Shape;980;p5"/>
          <p:cNvSpPr/>
          <p:nvPr/>
        </p:nvSpPr>
        <p:spPr>
          <a:xfrm>
            <a:off x="4419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81" name="Google Shape;981;p5"/>
          <p:cNvPicPr preferRelativeResize="0"/>
          <p:nvPr/>
        </p:nvPicPr>
        <p:blipFill rotWithShape="1">
          <a:blip r:embed="rId3">
            <a:alphaModFix/>
          </a:blip>
          <a:srcRect/>
          <a:stretch/>
        </p:blipFill>
        <p:spPr>
          <a:xfrm>
            <a:off x="0" y="1107281"/>
            <a:ext cx="9144000" cy="4643438"/>
          </a:xfrm>
          <a:prstGeom prst="rect">
            <a:avLst/>
          </a:prstGeom>
          <a:noFill/>
          <a:ln>
            <a:noFill/>
          </a:ln>
        </p:spPr>
      </p:pic>
      <p:sp>
        <p:nvSpPr>
          <p:cNvPr id="982" name="Google Shape;982;p5"/>
          <p:cNvSpPr txBox="1"/>
          <p:nvPr/>
        </p:nvSpPr>
        <p:spPr>
          <a:xfrm>
            <a:off x="8264235" y="5331690"/>
            <a:ext cx="508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NA</a:t>
            </a:r>
            <a:endParaRPr sz="1400" b="0" i="0" u="none" strike="noStrike" cap="none">
              <a:solidFill>
                <a:srgbClr val="000000"/>
              </a:solidFill>
              <a:latin typeface="Arial"/>
              <a:ea typeface="Arial"/>
              <a:cs typeface="Arial"/>
              <a:sym typeface="Arial"/>
            </a:endParaRPr>
          </a:p>
        </p:txBody>
      </p:sp>
      <p:sp>
        <p:nvSpPr>
          <p:cNvPr id="983" name="Google Shape;983;p5"/>
          <p:cNvSpPr txBox="1"/>
          <p:nvPr/>
        </p:nvSpPr>
        <p:spPr>
          <a:xfrm>
            <a:off x="0" y="6026260"/>
            <a:ext cx="338050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000000"/>
                </a:solidFill>
                <a:latin typeface="Arial"/>
                <a:ea typeface="Arial"/>
                <a:cs typeface="Arial"/>
                <a:sym typeface="Arial"/>
              </a:rPr>
              <a:t>Moyenne </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79</a:t>
            </a:fld>
            <a:endParaRPr sz="1000">
              <a:solidFill>
                <a:srgbClr val="808080"/>
              </a:solidFill>
              <a:latin typeface="Arial"/>
              <a:ea typeface="Arial"/>
              <a:cs typeface="Arial"/>
              <a:sym typeface="Arial"/>
            </a:endParaRPr>
          </a:p>
        </p:txBody>
      </p:sp>
      <p:sp>
        <p:nvSpPr>
          <p:cNvPr id="989" name="Google Shape;989;p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0" name="Google Shape;990;p6"/>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991" name="Google Shape;991;p6"/>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14/19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992" name="Google Shape;992;p6"/>
          <p:cNvSpPr/>
          <p:nvPr/>
        </p:nvSpPr>
        <p:spPr>
          <a:xfrm>
            <a:off x="4419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93" name="Google Shape;993;p6"/>
          <p:cNvPicPr preferRelativeResize="0"/>
          <p:nvPr/>
        </p:nvPicPr>
        <p:blipFill rotWithShape="1">
          <a:blip r:embed="rId3">
            <a:alphaModFix/>
          </a:blip>
          <a:srcRect/>
          <a:stretch/>
        </p:blipFill>
        <p:spPr>
          <a:xfrm>
            <a:off x="0" y="1107281"/>
            <a:ext cx="9144000" cy="4643438"/>
          </a:xfrm>
          <a:prstGeom prst="rect">
            <a:avLst/>
          </a:prstGeom>
          <a:noFill/>
          <a:ln>
            <a:noFill/>
          </a:ln>
        </p:spPr>
      </p:pic>
      <p:sp>
        <p:nvSpPr>
          <p:cNvPr id="994" name="Google Shape;994;p6"/>
          <p:cNvSpPr txBox="1"/>
          <p:nvPr/>
        </p:nvSpPr>
        <p:spPr>
          <a:xfrm>
            <a:off x="8264235" y="5331690"/>
            <a:ext cx="508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NA</a:t>
            </a:r>
            <a:endParaRPr sz="1400" b="0" i="0" u="none" strike="noStrike" cap="none">
              <a:solidFill>
                <a:srgbClr val="000000"/>
              </a:solidFill>
              <a:latin typeface="Arial"/>
              <a:ea typeface="Arial"/>
              <a:cs typeface="Arial"/>
              <a:sym typeface="Arial"/>
            </a:endParaRPr>
          </a:p>
        </p:txBody>
      </p:sp>
      <p:sp>
        <p:nvSpPr>
          <p:cNvPr id="995" name="Google Shape;995;p6"/>
          <p:cNvSpPr txBox="1"/>
          <p:nvPr/>
        </p:nvSpPr>
        <p:spPr>
          <a:xfrm>
            <a:off x="0" y="6026260"/>
            <a:ext cx="901930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000000"/>
                </a:solidFill>
                <a:latin typeface="Arial"/>
                <a:ea typeface="Arial"/>
                <a:cs typeface="Arial"/>
                <a:sym typeface="Arial"/>
              </a:rPr>
              <a:t>Moyenne + Médiane (avec NA) </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322b1141c84_0_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8</a:t>
            </a:fld>
            <a:endParaRPr sz="1000">
              <a:solidFill>
                <a:srgbClr val="808080"/>
              </a:solidFill>
              <a:latin typeface="Arial"/>
              <a:ea typeface="Arial"/>
              <a:cs typeface="Arial"/>
              <a:sym typeface="Arial"/>
            </a:endParaRPr>
          </a:p>
        </p:txBody>
      </p:sp>
      <p:sp>
        <p:nvSpPr>
          <p:cNvPr id="153" name="Google Shape;153;g322b1141c84_0_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 name="Google Shape;154;g322b1141c84_0_0"/>
          <p:cNvSpPr txBox="1"/>
          <p:nvPr/>
        </p:nvSpPr>
        <p:spPr>
          <a:xfrm>
            <a:off x="439940" y="8210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1. Variables numériques</a:t>
            </a:r>
            <a:endParaRPr sz="3200" b="1" i="0" u="none" strike="noStrike" cap="none">
              <a:solidFill>
                <a:srgbClr val="2E5D5A"/>
              </a:solidFill>
              <a:latin typeface="Calibri"/>
              <a:ea typeface="Calibri"/>
              <a:cs typeface="Calibri"/>
              <a:sym typeface="Calibri"/>
            </a:endParaRPr>
          </a:p>
        </p:txBody>
      </p:sp>
      <p:sp>
        <p:nvSpPr>
          <p:cNvPr id="155" name="Google Shape;155;g322b1141c84_0_0"/>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156" name="Google Shape;156;g322b1141c84_0_0"/>
          <p:cNvSpPr txBox="1"/>
          <p:nvPr/>
        </p:nvSpPr>
        <p:spPr>
          <a:xfrm>
            <a:off x="163800" y="1450400"/>
            <a:ext cx="8816400" cy="3140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800"/>
              <a:buFont typeface="Arial"/>
              <a:buNone/>
            </a:pPr>
            <a:r>
              <a:rPr lang="fr-FR" sz="2400" b="0" i="0" u="none" strike="noStrike" cap="none">
                <a:solidFill>
                  <a:srgbClr val="000000"/>
                </a:solidFill>
                <a:latin typeface="Calibri"/>
                <a:ea typeface="Calibri"/>
                <a:cs typeface="Calibri"/>
                <a:sym typeface="Calibri"/>
              </a:rPr>
              <a:t>Une variable numérique est une variable qui renvoie à </a:t>
            </a:r>
            <a:r>
              <a:rPr lang="fr-FR" sz="2400" b="1" i="0" u="none" strike="noStrike" cap="none">
                <a:solidFill>
                  <a:srgbClr val="000000"/>
                </a:solidFill>
                <a:latin typeface="Calibri"/>
                <a:ea typeface="Calibri"/>
                <a:cs typeface="Calibri"/>
                <a:sym typeface="Calibri"/>
              </a:rPr>
              <a:t>une grandeur mesurable </a:t>
            </a:r>
            <a:r>
              <a:rPr lang="fr-FR" sz="2400" b="0" i="0" u="none" strike="noStrike" cap="none">
                <a:solidFill>
                  <a:srgbClr val="000000"/>
                </a:solidFill>
                <a:latin typeface="Calibri"/>
                <a:ea typeface="Calibri"/>
                <a:cs typeface="Calibri"/>
                <a:sym typeface="Calibri"/>
              </a:rPr>
              <a:t>pouvant être exprimée par des </a:t>
            </a:r>
            <a:r>
              <a:rPr lang="fr-FR" sz="2400" b="1" i="0" u="none" strike="noStrike" cap="none">
                <a:solidFill>
                  <a:srgbClr val="000000"/>
                </a:solidFill>
                <a:latin typeface="Calibri"/>
                <a:ea typeface="Calibri"/>
                <a:cs typeface="Calibri"/>
                <a:sym typeface="Calibri"/>
              </a:rPr>
              <a:t>nombres</a:t>
            </a:r>
            <a:r>
              <a:rPr lang="fr-FR"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2400" b="1" i="0" u="none" strike="noStrike" cap="none">
              <a:solidFill>
                <a:srgbClr val="2E5D5A"/>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2800"/>
              <a:buFont typeface="Arial"/>
              <a:buNone/>
            </a:pPr>
            <a:r>
              <a:rPr lang="fr-FR" sz="2400" b="0" i="0" u="none" strike="noStrike" cap="none">
                <a:solidFill>
                  <a:schemeClr val="dk1"/>
                </a:solidFill>
                <a:latin typeface="Calibri"/>
                <a:ea typeface="Calibri"/>
                <a:cs typeface="Calibri"/>
                <a:sym typeface="Calibri"/>
              </a:rPr>
              <a:t>Elles peuvent être </a:t>
            </a:r>
            <a:r>
              <a:rPr lang="fr-FR" sz="2400" b="1" i="0" u="none" strike="noStrike" cap="none">
                <a:solidFill>
                  <a:schemeClr val="dk1"/>
                </a:solidFill>
                <a:latin typeface="Calibri"/>
                <a:ea typeface="Calibri"/>
                <a:cs typeface="Calibri"/>
                <a:sym typeface="Calibri"/>
              </a:rPr>
              <a:t>discrètes </a:t>
            </a:r>
            <a:r>
              <a:rPr lang="fr-FR" sz="2400" b="0" i="0" u="none" strike="noStrike" cap="none">
                <a:solidFill>
                  <a:schemeClr val="dk1"/>
                </a:solidFill>
                <a:latin typeface="Calibri"/>
                <a:ea typeface="Calibri"/>
                <a:cs typeface="Calibri"/>
                <a:sym typeface="Calibri"/>
              </a:rPr>
              <a:t>ou</a:t>
            </a:r>
            <a:r>
              <a:rPr lang="fr-FR" sz="2400" b="1" i="0" u="none" strike="noStrike" cap="none">
                <a:solidFill>
                  <a:schemeClr val="dk1"/>
                </a:solidFill>
                <a:latin typeface="Calibri"/>
                <a:ea typeface="Calibri"/>
                <a:cs typeface="Calibri"/>
                <a:sym typeface="Calibri"/>
              </a:rPr>
              <a:t> continues</a:t>
            </a:r>
            <a:r>
              <a:rPr lang="fr-FR" sz="2400" b="0" i="0" u="none" strike="noStrike" cap="none">
                <a:solidFill>
                  <a:schemeClr val="dk1"/>
                </a:solidFill>
                <a:latin typeface="Calibri"/>
                <a:ea typeface="Calibri"/>
                <a:cs typeface="Calibri"/>
                <a:sym typeface="Calibri"/>
              </a:rPr>
              <a:t>.</a:t>
            </a:r>
            <a:endParaRPr sz="2400" b="1" i="0" u="none" strike="noStrike" cap="none">
              <a:solidFill>
                <a:srgbClr val="2E5D5A"/>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2800"/>
              <a:buFont typeface="Arial"/>
              <a:buNone/>
            </a:pPr>
            <a:endParaRPr sz="2200" b="1" i="0" u="none" strike="noStrike" cap="none">
              <a:solidFill>
                <a:srgbClr val="2E5D5A"/>
              </a:solidFill>
              <a:latin typeface="Calibri"/>
              <a:ea typeface="Calibri"/>
              <a:cs typeface="Calibri"/>
              <a:sym typeface="Calibri"/>
            </a:endParaRPr>
          </a:p>
          <a:p>
            <a:pPr marL="0" marR="0" lvl="0" indent="457200" algn="l" rtl="0">
              <a:lnSpc>
                <a:spcPct val="100000"/>
              </a:lnSpc>
              <a:spcBef>
                <a:spcPts val="0"/>
              </a:spcBef>
              <a:spcAft>
                <a:spcPts val="0"/>
              </a:spcAft>
              <a:buClr>
                <a:schemeClr val="dk1"/>
              </a:buClr>
              <a:buSzPts val="3200"/>
              <a:buFont typeface="Arial"/>
              <a:buNone/>
            </a:pPr>
            <a:endParaRPr sz="2600" b="1" i="0" u="none" strike="noStrike" cap="none">
              <a:solidFill>
                <a:srgbClr val="2E5D5A"/>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800"/>
              <a:buFont typeface="Arial"/>
              <a:buNone/>
            </a:pPr>
            <a:endParaRPr sz="2400" b="0" i="0" u="none" strike="noStrike" cap="non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800"/>
              <a:buFont typeface="Arial"/>
              <a:buNone/>
            </a:pPr>
            <a:endParaRPr sz="2400" b="0" i="0" u="none" strike="noStrike" cap="none">
              <a:solidFill>
                <a:srgbClr val="000000"/>
              </a:solidFill>
              <a:latin typeface="Calibri"/>
              <a:ea typeface="Calibri"/>
              <a:cs typeface="Calibri"/>
              <a:sym typeface="Calibri"/>
            </a:endParaRPr>
          </a:p>
        </p:txBody>
      </p:sp>
      <p:sp>
        <p:nvSpPr>
          <p:cNvPr id="157" name="Google Shape;157;g322b1141c84_0_0"/>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1</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2/12</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1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80</a:t>
            </a:fld>
            <a:endParaRPr sz="1000">
              <a:solidFill>
                <a:srgbClr val="808080"/>
              </a:solidFill>
              <a:latin typeface="Arial"/>
              <a:ea typeface="Arial"/>
              <a:cs typeface="Arial"/>
              <a:sym typeface="Arial"/>
            </a:endParaRPr>
          </a:p>
        </p:txBody>
      </p:sp>
      <p:sp>
        <p:nvSpPr>
          <p:cNvPr id="1001" name="Google Shape;1001;p1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2" name="Google Shape;1002;p19"/>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1003" name="Google Shape;1003;p19"/>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14/19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1004" name="Google Shape;1004;p19"/>
          <p:cNvSpPr/>
          <p:nvPr/>
        </p:nvSpPr>
        <p:spPr>
          <a:xfrm>
            <a:off x="4419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05" name="Google Shape;1005;p19"/>
          <p:cNvPicPr preferRelativeResize="0"/>
          <p:nvPr/>
        </p:nvPicPr>
        <p:blipFill rotWithShape="1">
          <a:blip r:embed="rId3">
            <a:alphaModFix/>
          </a:blip>
          <a:srcRect/>
          <a:stretch/>
        </p:blipFill>
        <p:spPr>
          <a:xfrm>
            <a:off x="0" y="1107281"/>
            <a:ext cx="9144000" cy="4643438"/>
          </a:xfrm>
          <a:prstGeom prst="rect">
            <a:avLst/>
          </a:prstGeom>
          <a:noFill/>
          <a:ln>
            <a:noFill/>
          </a:ln>
        </p:spPr>
      </p:pic>
      <p:sp>
        <p:nvSpPr>
          <p:cNvPr id="1006" name="Google Shape;1006;p19"/>
          <p:cNvSpPr txBox="1"/>
          <p:nvPr/>
        </p:nvSpPr>
        <p:spPr>
          <a:xfrm>
            <a:off x="8264235" y="5331690"/>
            <a:ext cx="508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NA</a:t>
            </a:r>
            <a:endParaRPr sz="1400" b="0" i="0" u="none" strike="noStrike" cap="none">
              <a:solidFill>
                <a:srgbClr val="000000"/>
              </a:solidFill>
              <a:latin typeface="Arial"/>
              <a:ea typeface="Arial"/>
              <a:cs typeface="Arial"/>
              <a:sym typeface="Arial"/>
            </a:endParaRPr>
          </a:p>
        </p:txBody>
      </p:sp>
      <p:sp>
        <p:nvSpPr>
          <p:cNvPr id="1007" name="Google Shape;1007;p19"/>
          <p:cNvSpPr txBox="1"/>
          <p:nvPr/>
        </p:nvSpPr>
        <p:spPr>
          <a:xfrm>
            <a:off x="0" y="6026260"/>
            <a:ext cx="901930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000000"/>
                </a:solidFill>
                <a:latin typeface="Arial"/>
                <a:ea typeface="Arial"/>
                <a:cs typeface="Arial"/>
                <a:sym typeface="Arial"/>
              </a:rPr>
              <a:t>Moyenne + Médiane (avec NA) + Quartiles (Q1 et Q3) (avec NA) </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2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81</a:t>
            </a:fld>
            <a:endParaRPr sz="1000">
              <a:solidFill>
                <a:srgbClr val="808080"/>
              </a:solidFill>
              <a:latin typeface="Arial"/>
              <a:ea typeface="Arial"/>
              <a:cs typeface="Arial"/>
              <a:sym typeface="Arial"/>
            </a:endParaRPr>
          </a:p>
        </p:txBody>
      </p:sp>
      <p:sp>
        <p:nvSpPr>
          <p:cNvPr id="1013" name="Google Shape;1013;p2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14" name="Google Shape;1014;p20"/>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1015" name="Google Shape;1015;p20"/>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14/19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1016" name="Google Shape;1016;p20"/>
          <p:cNvSpPr/>
          <p:nvPr/>
        </p:nvSpPr>
        <p:spPr>
          <a:xfrm>
            <a:off x="4419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7" name="Google Shape;1017;p20"/>
          <p:cNvPicPr preferRelativeResize="0"/>
          <p:nvPr/>
        </p:nvPicPr>
        <p:blipFill rotWithShape="1">
          <a:blip r:embed="rId3">
            <a:alphaModFix/>
          </a:blip>
          <a:srcRect/>
          <a:stretch/>
        </p:blipFill>
        <p:spPr>
          <a:xfrm>
            <a:off x="0" y="1107281"/>
            <a:ext cx="9144000" cy="4643438"/>
          </a:xfrm>
          <a:prstGeom prst="rect">
            <a:avLst/>
          </a:prstGeom>
          <a:noFill/>
          <a:ln>
            <a:noFill/>
          </a:ln>
        </p:spPr>
      </p:pic>
      <p:sp>
        <p:nvSpPr>
          <p:cNvPr id="1018" name="Google Shape;1018;p20"/>
          <p:cNvSpPr txBox="1"/>
          <p:nvPr/>
        </p:nvSpPr>
        <p:spPr>
          <a:xfrm>
            <a:off x="8264235" y="5331690"/>
            <a:ext cx="508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NA</a:t>
            </a:r>
            <a:endParaRPr sz="1400" b="0" i="0" u="none" strike="noStrike" cap="none">
              <a:solidFill>
                <a:srgbClr val="000000"/>
              </a:solidFill>
              <a:latin typeface="Arial"/>
              <a:ea typeface="Arial"/>
              <a:cs typeface="Arial"/>
              <a:sym typeface="Arial"/>
            </a:endParaRPr>
          </a:p>
        </p:txBody>
      </p:sp>
      <p:sp>
        <p:nvSpPr>
          <p:cNvPr id="1019" name="Google Shape;1019;p20"/>
          <p:cNvSpPr txBox="1"/>
          <p:nvPr/>
        </p:nvSpPr>
        <p:spPr>
          <a:xfrm>
            <a:off x="0" y="6026260"/>
            <a:ext cx="90192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fr-FR" sz="1800" b="1" i="0" u="none" strike="noStrike" cap="none">
                <a:solidFill>
                  <a:srgbClr val="000000"/>
                </a:solidFill>
                <a:latin typeface="Arial"/>
                <a:ea typeface="Arial"/>
                <a:cs typeface="Arial"/>
                <a:sym typeface="Arial"/>
              </a:rPr>
              <a:t>Moyenne + Médiane (avec NA) + Quartiles (Q1 et Q3) (avec NA) + 1</a:t>
            </a:r>
            <a:r>
              <a:rPr lang="fr-FR" sz="1800" b="1" i="0" u="none" strike="noStrike" cap="none" baseline="30000">
                <a:solidFill>
                  <a:srgbClr val="000000"/>
                </a:solidFill>
                <a:latin typeface="Arial"/>
                <a:ea typeface="Arial"/>
                <a:cs typeface="Arial"/>
                <a:sym typeface="Arial"/>
              </a:rPr>
              <a:t>er</a:t>
            </a:r>
            <a:r>
              <a:rPr lang="fr-FR" sz="1800" b="1" i="0" u="none" strike="noStrike" cap="none">
                <a:solidFill>
                  <a:srgbClr val="000000"/>
                </a:solidFill>
                <a:latin typeface="Arial"/>
                <a:ea typeface="Arial"/>
                <a:cs typeface="Arial"/>
                <a:sym typeface="Arial"/>
              </a:rPr>
              <a:t> et 9</a:t>
            </a:r>
            <a:r>
              <a:rPr lang="fr-FR" sz="1800" b="1" i="0" u="none" strike="noStrike" cap="none" baseline="30000">
                <a:solidFill>
                  <a:srgbClr val="000000"/>
                </a:solidFill>
                <a:latin typeface="Arial"/>
                <a:ea typeface="Arial"/>
                <a:cs typeface="Arial"/>
                <a:sym typeface="Arial"/>
              </a:rPr>
              <a:t>ème</a:t>
            </a:r>
            <a:r>
              <a:rPr lang="fr-FR" sz="1800" b="1" i="0" u="none" strike="noStrike" cap="none">
                <a:solidFill>
                  <a:srgbClr val="000000"/>
                </a:solidFill>
                <a:latin typeface="Arial"/>
                <a:ea typeface="Arial"/>
                <a:cs typeface="Arial"/>
                <a:sym typeface="Arial"/>
              </a:rPr>
              <a:t> Décile (avec NA) </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g2afb60ecdf7_0_2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82</a:t>
            </a:fld>
            <a:endParaRPr sz="1000">
              <a:solidFill>
                <a:srgbClr val="808080"/>
              </a:solidFill>
              <a:latin typeface="Arial"/>
              <a:ea typeface="Arial"/>
              <a:cs typeface="Arial"/>
              <a:sym typeface="Arial"/>
            </a:endParaRPr>
          </a:p>
        </p:txBody>
      </p:sp>
      <p:sp>
        <p:nvSpPr>
          <p:cNvPr id="1025" name="Google Shape;1025;g2afb60ecdf7_0_2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6" name="Google Shape;1026;g2afb60ecdf7_0_26"/>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pic>
        <p:nvPicPr>
          <p:cNvPr id="1027" name="Google Shape;1027;g2afb60ecdf7_0_26"/>
          <p:cNvPicPr preferRelativeResize="0"/>
          <p:nvPr/>
        </p:nvPicPr>
        <p:blipFill rotWithShape="1">
          <a:blip r:embed="rId3">
            <a:alphaModFix/>
          </a:blip>
          <a:srcRect/>
          <a:stretch/>
        </p:blipFill>
        <p:spPr>
          <a:xfrm>
            <a:off x="895550" y="1823975"/>
            <a:ext cx="6744253" cy="4379976"/>
          </a:xfrm>
          <a:prstGeom prst="rect">
            <a:avLst/>
          </a:prstGeom>
          <a:noFill/>
          <a:ln>
            <a:noFill/>
          </a:ln>
        </p:spPr>
      </p:pic>
      <p:sp>
        <p:nvSpPr>
          <p:cNvPr id="1028" name="Google Shape;1028;g2afb60ecdf7_0_26"/>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3</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13/19</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
        <p:nvSpPr>
          <p:cNvPr id="1029" name="Google Shape;1029;g2afb60ecdf7_0_26"/>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Bilan à partir de la notion de loi normale </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g2aedff8624f_0_40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83</a:t>
            </a:fld>
            <a:endParaRPr sz="1000">
              <a:solidFill>
                <a:srgbClr val="808080"/>
              </a:solidFill>
              <a:latin typeface="Arial"/>
              <a:ea typeface="Arial"/>
              <a:cs typeface="Arial"/>
              <a:sym typeface="Arial"/>
            </a:endParaRPr>
          </a:p>
        </p:txBody>
      </p:sp>
      <p:sp>
        <p:nvSpPr>
          <p:cNvPr id="1035" name="Google Shape;1035;g2aedff8624f_0_40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6" name="Google Shape;1036;g2aedff8624f_0_401"/>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4-Calcul et lecture de pourcentages</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1037" name="Google Shape;1037;g2aedff8624f_0_401"/>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1038" name="Google Shape;1038;g2aedff8624f_0_401"/>
          <p:cNvSpPr txBox="1"/>
          <p:nvPr/>
        </p:nvSpPr>
        <p:spPr>
          <a:xfrm>
            <a:off x="467650" y="1754575"/>
            <a:ext cx="7898400" cy="196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fr-FR" sz="2900" b="1" i="0" u="none" strike="noStrike" cap="none" dirty="0">
                <a:solidFill>
                  <a:schemeClr val="dk1"/>
                </a:solidFill>
                <a:latin typeface="Calibri"/>
                <a:ea typeface="Calibri"/>
                <a:cs typeface="Calibri"/>
                <a:sym typeface="Calibri"/>
              </a:rPr>
              <a:t>Pourcentage de répartition (ou proportion)</a:t>
            </a:r>
            <a:endParaRPr sz="29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fr-FR" sz="2900" b="0" i="0" u="none" strike="noStrike" cap="none" dirty="0">
                <a:solidFill>
                  <a:schemeClr val="dk1"/>
                </a:solidFill>
                <a:latin typeface="Calibri"/>
                <a:ea typeface="Calibri"/>
                <a:cs typeface="Calibri"/>
                <a:sym typeface="Calibri"/>
              </a:rPr>
              <a:t>Pourcentage de répartition = Proportion </a:t>
            </a:r>
          </a:p>
          <a:p>
            <a:pPr marL="0" marR="0" lvl="0" indent="0" algn="l" rtl="0">
              <a:lnSpc>
                <a:spcPct val="100000"/>
              </a:lnSpc>
              <a:spcBef>
                <a:spcPts val="0"/>
              </a:spcBef>
              <a:spcAft>
                <a:spcPts val="0"/>
              </a:spcAft>
              <a:buClr>
                <a:srgbClr val="000000"/>
              </a:buClr>
              <a:buSzPts val="2900"/>
              <a:buFont typeface="Arial"/>
              <a:buNone/>
            </a:pPr>
            <a:r>
              <a:rPr lang="fr-FR" sz="2900" b="0" i="0" u="none" strike="noStrike" cap="none" dirty="0">
                <a:solidFill>
                  <a:schemeClr val="dk1"/>
                </a:solidFill>
                <a:latin typeface="Calibri"/>
                <a:ea typeface="Calibri"/>
                <a:cs typeface="Calibri"/>
                <a:sym typeface="Calibri"/>
              </a:rPr>
              <a:t>Parmi 27 enfants, 7 parlent espagnol. </a:t>
            </a: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fr-FR" sz="2900" b="0" i="0" u="none" strike="noStrike" cap="none" dirty="0">
                <a:solidFill>
                  <a:schemeClr val="dk1"/>
                </a:solidFill>
                <a:latin typeface="Calibri"/>
                <a:ea typeface="Calibri"/>
                <a:cs typeface="Calibri"/>
                <a:sym typeface="Calibri"/>
              </a:rPr>
              <a:t>La proportion d'enfants parlant espagnol est de 7/27 = 0,259</a:t>
            </a:r>
          </a:p>
          <a:p>
            <a:pPr marL="0" marR="0" lvl="0" indent="0" algn="l" rtl="0">
              <a:lnSpc>
                <a:spcPct val="100000"/>
              </a:lnSpc>
              <a:spcBef>
                <a:spcPts val="0"/>
              </a:spcBef>
              <a:spcAft>
                <a:spcPts val="0"/>
              </a:spcAft>
              <a:buClr>
                <a:srgbClr val="000000"/>
              </a:buClr>
              <a:buSzPts val="2900"/>
              <a:buFont typeface="Arial"/>
              <a:buNone/>
            </a:pPr>
            <a:r>
              <a:rPr lang="fr-FR" sz="2900" b="0" i="0" u="none" strike="noStrike" cap="none" dirty="0">
                <a:solidFill>
                  <a:schemeClr val="dk1"/>
                </a:solidFill>
                <a:latin typeface="Calibri"/>
                <a:ea typeface="Calibri"/>
                <a:cs typeface="Calibri"/>
                <a:sym typeface="Calibri"/>
              </a:rPr>
              <a:t>25.9% des enfants parlent espagnol (soit une proportion de 0,259)</a:t>
            </a: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p:txBody>
      </p:sp>
      <p:sp>
        <p:nvSpPr>
          <p:cNvPr id="1039" name="Google Shape;1039;g2aedff8624f_0_401"/>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4</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1/7</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g2aedff8624f_0_39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84</a:t>
            </a:fld>
            <a:endParaRPr sz="1000">
              <a:solidFill>
                <a:srgbClr val="808080"/>
              </a:solidFill>
              <a:latin typeface="Arial"/>
              <a:ea typeface="Arial"/>
              <a:cs typeface="Arial"/>
              <a:sym typeface="Arial"/>
            </a:endParaRPr>
          </a:p>
        </p:txBody>
      </p:sp>
      <p:sp>
        <p:nvSpPr>
          <p:cNvPr id="1045" name="Google Shape;1045;g2aedff8624f_0_392"/>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6" name="Google Shape;1046;g2aedff8624f_0_392"/>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4-Calcul et lecture de pourcentages</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1047" name="Google Shape;1047;g2aedff8624f_0_392"/>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1048" name="Google Shape;1048;g2aedff8624f_0_392"/>
          <p:cNvSpPr txBox="1"/>
          <p:nvPr/>
        </p:nvSpPr>
        <p:spPr>
          <a:xfrm>
            <a:off x="467650" y="1754575"/>
            <a:ext cx="7898400" cy="196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fr-FR" sz="2400" b="1" i="0" u="none" strike="noStrike" cap="none">
                <a:solidFill>
                  <a:schemeClr val="dk1"/>
                </a:solidFill>
                <a:latin typeface="Calibri"/>
                <a:ea typeface="Calibri"/>
                <a:cs typeface="Calibri"/>
                <a:sym typeface="Calibri"/>
              </a:rPr>
              <a:t>Convertir un % en nombre</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r>
              <a:rPr lang="fr-FR" sz="2400" b="1" i="0" u="none" strike="noStrike" cap="none">
                <a:solidFill>
                  <a:srgbClr val="2E5D5A"/>
                </a:solidFill>
                <a:latin typeface="Calibri"/>
                <a:ea typeface="Calibri"/>
                <a:cs typeface="Calibri"/>
                <a:sym typeface="Calibri"/>
              </a:rPr>
              <a:t>Combien font 30% de 150 euros ?  </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br>
              <a:rPr lang="fr-FR" sz="2900" b="0" i="0" u="none" strike="noStrike" cap="none">
                <a:solidFill>
                  <a:schemeClr val="dk1"/>
                </a:solidFill>
                <a:latin typeface="Calibri"/>
                <a:ea typeface="Calibri"/>
                <a:cs typeface="Calibri"/>
                <a:sym typeface="Calibri"/>
              </a:rPr>
            </a:b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p:txBody>
      </p:sp>
      <p:sp>
        <p:nvSpPr>
          <p:cNvPr id="1049" name="Google Shape;1049;g2aedff8624f_0_392"/>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4</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2/7</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g2aedff8624f_0_44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85</a:t>
            </a:fld>
            <a:endParaRPr sz="1000">
              <a:solidFill>
                <a:srgbClr val="808080"/>
              </a:solidFill>
              <a:latin typeface="Arial"/>
              <a:ea typeface="Arial"/>
              <a:cs typeface="Arial"/>
              <a:sym typeface="Arial"/>
            </a:endParaRPr>
          </a:p>
        </p:txBody>
      </p:sp>
      <p:sp>
        <p:nvSpPr>
          <p:cNvPr id="1055" name="Google Shape;1055;g2aedff8624f_0_44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6" name="Google Shape;1056;g2aedff8624f_0_440"/>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4-Calcul et lecture de pourcentages</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1057" name="Google Shape;1057;g2aedff8624f_0_440"/>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1058" name="Google Shape;1058;g2aedff8624f_0_440"/>
          <p:cNvSpPr txBox="1"/>
          <p:nvPr/>
        </p:nvSpPr>
        <p:spPr>
          <a:xfrm>
            <a:off x="467650" y="1754575"/>
            <a:ext cx="7898400" cy="196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fr-FR" sz="2400" b="1" i="0" u="none" strike="noStrike" cap="none" dirty="0">
                <a:solidFill>
                  <a:schemeClr val="dk1"/>
                </a:solidFill>
                <a:latin typeface="Calibri"/>
                <a:ea typeface="Calibri"/>
                <a:cs typeface="Calibri"/>
                <a:sym typeface="Calibri"/>
              </a:rPr>
              <a:t>Convertir un % en nombre</a:t>
            </a:r>
            <a:endParaRPr sz="24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fr-FR" sz="2400" b="1" i="0" u="none" strike="noStrike" cap="none" dirty="0">
                <a:solidFill>
                  <a:srgbClr val="2E5D5A"/>
                </a:solidFill>
                <a:latin typeface="Calibri"/>
                <a:ea typeface="Calibri"/>
                <a:cs typeface="Calibri"/>
                <a:sym typeface="Calibri"/>
              </a:rPr>
              <a:t>Combien font 30% de 150 euros ?  </a:t>
            </a:r>
            <a:endParaRPr sz="2400" b="1" i="0" u="none" strike="noStrike" cap="none" dirty="0">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br>
              <a:rPr lang="fr-FR" sz="2900" b="0" i="0" u="none" strike="noStrike" cap="none" dirty="0">
                <a:solidFill>
                  <a:schemeClr val="dk1"/>
                </a:solidFill>
                <a:latin typeface="Calibri"/>
                <a:ea typeface="Calibri"/>
                <a:cs typeface="Calibri"/>
                <a:sym typeface="Calibri"/>
              </a:rPr>
            </a:br>
            <a:r>
              <a:rPr lang="fr-FR" sz="2900" b="0" i="0" u="none" strike="noStrike" cap="none" dirty="0">
                <a:solidFill>
                  <a:schemeClr val="dk1"/>
                </a:solidFill>
                <a:latin typeface="Calibri"/>
                <a:ea typeface="Calibri"/>
                <a:cs typeface="Calibri"/>
                <a:sym typeface="Calibri"/>
              </a:rPr>
              <a:t>150 x 0.3 = 45</a:t>
            </a: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p:txBody>
      </p:sp>
      <p:sp>
        <p:nvSpPr>
          <p:cNvPr id="1059" name="Google Shape;1059;g2aedff8624f_0_440"/>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4</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3/7</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g329f557f827_2_5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86</a:t>
            </a:fld>
            <a:endParaRPr sz="1000">
              <a:solidFill>
                <a:srgbClr val="808080"/>
              </a:solidFill>
              <a:latin typeface="Arial"/>
              <a:ea typeface="Arial"/>
              <a:cs typeface="Arial"/>
              <a:sym typeface="Arial"/>
            </a:endParaRPr>
          </a:p>
        </p:txBody>
      </p:sp>
      <p:sp>
        <p:nvSpPr>
          <p:cNvPr id="1065" name="Google Shape;1065;g329f557f827_2_53"/>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6" name="Google Shape;1066;g329f557f827_2_53"/>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4-Calcul et lecture de pourcentages</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1067" name="Google Shape;1067;g329f557f827_2_53"/>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1068" name="Google Shape;1068;g329f557f827_2_53"/>
          <p:cNvSpPr txBox="1"/>
          <p:nvPr/>
        </p:nvSpPr>
        <p:spPr>
          <a:xfrm>
            <a:off x="467650" y="1754575"/>
            <a:ext cx="7898400" cy="196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fr-FR" sz="2600" b="1" i="0" u="none" strike="noStrike" cap="none">
                <a:solidFill>
                  <a:schemeClr val="dk1"/>
                </a:solidFill>
                <a:latin typeface="Calibri"/>
                <a:ea typeface="Calibri"/>
                <a:cs typeface="Calibri"/>
                <a:sym typeface="Calibri"/>
              </a:rPr>
              <a:t>Convertir un % en nombre</a:t>
            </a:r>
            <a:endParaRPr sz="26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fr-FR" sz="2600" b="0" i="0" u="none" strike="noStrike" cap="none">
                <a:solidFill>
                  <a:schemeClr val="dk1"/>
                </a:solidFill>
                <a:latin typeface="Calibri"/>
                <a:ea typeface="Calibri"/>
                <a:cs typeface="Calibri"/>
                <a:sym typeface="Calibri"/>
              </a:rPr>
              <a:t>Un homme pesait 75 kg avant les vacances. A son retour, son poids avait augmenté de 5%. Combien pèse cet homme désormais ?</a:t>
            </a:r>
            <a:endParaRPr sz="2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600" b="0" i="0" u="none" strike="noStrike" cap="none">
              <a:solidFill>
                <a:schemeClr val="dk1"/>
              </a:solidFill>
              <a:latin typeface="Calibri"/>
              <a:ea typeface="Calibri"/>
              <a:cs typeface="Calibri"/>
              <a:sym typeface="Calibri"/>
            </a:endParaRPr>
          </a:p>
        </p:txBody>
      </p:sp>
      <p:sp>
        <p:nvSpPr>
          <p:cNvPr id="1069" name="Google Shape;1069;g329f557f827_2_53"/>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4</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4/7</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6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6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6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g2aedff8624f_0_43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87</a:t>
            </a:fld>
            <a:endParaRPr sz="1000">
              <a:solidFill>
                <a:srgbClr val="808080"/>
              </a:solidFill>
              <a:latin typeface="Arial"/>
              <a:ea typeface="Arial"/>
              <a:cs typeface="Arial"/>
              <a:sym typeface="Arial"/>
            </a:endParaRPr>
          </a:p>
        </p:txBody>
      </p:sp>
      <p:sp>
        <p:nvSpPr>
          <p:cNvPr id="1075" name="Google Shape;1075;g2aedff8624f_0_43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6" name="Google Shape;1076;g2aedff8624f_0_430"/>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4-Calcul et lecture de pourcentages</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1077" name="Google Shape;1077;g2aedff8624f_0_430"/>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1078" name="Google Shape;1078;g2aedff8624f_0_430"/>
          <p:cNvSpPr txBox="1"/>
          <p:nvPr/>
        </p:nvSpPr>
        <p:spPr>
          <a:xfrm>
            <a:off x="467650" y="1754575"/>
            <a:ext cx="7898400" cy="196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fr-FR" sz="2600" b="1" i="0" u="none" strike="noStrike" cap="none" dirty="0">
                <a:solidFill>
                  <a:schemeClr val="dk1"/>
                </a:solidFill>
                <a:latin typeface="Calibri"/>
                <a:ea typeface="Calibri"/>
                <a:cs typeface="Calibri"/>
                <a:sym typeface="Calibri"/>
              </a:rPr>
              <a:t>Convertir un % en nombre</a:t>
            </a:r>
            <a:endParaRPr sz="26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6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fr-FR" sz="2600" b="0" i="0" u="none" strike="noStrike" cap="none" dirty="0">
                <a:solidFill>
                  <a:schemeClr val="dk1"/>
                </a:solidFill>
                <a:latin typeface="Calibri"/>
                <a:ea typeface="Calibri"/>
                <a:cs typeface="Calibri"/>
                <a:sym typeface="Calibri"/>
              </a:rPr>
              <a:t>Un homme pesait 75 kg avant les vacances. A son retour, son poids avait augmenté de 5%. Combien pèse cet homme désormais ?</a:t>
            </a:r>
            <a:endParaRPr sz="26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lang="fr-FR" sz="26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fr-FR" sz="2600" b="0" i="0" u="none" strike="noStrike" cap="none" dirty="0">
                <a:solidFill>
                  <a:schemeClr val="dk1"/>
                </a:solidFill>
                <a:latin typeface="Calibri"/>
                <a:ea typeface="Calibri"/>
                <a:cs typeface="Calibri"/>
                <a:sym typeface="Calibri"/>
              </a:rPr>
              <a:t>75 * 1.05 = 78.75 kg</a:t>
            </a:r>
            <a:endParaRPr sz="26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6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6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6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6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6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600" b="0" i="0" u="none" strike="noStrike" cap="none" dirty="0">
              <a:solidFill>
                <a:schemeClr val="dk1"/>
              </a:solidFill>
              <a:latin typeface="Calibri"/>
              <a:ea typeface="Calibri"/>
              <a:cs typeface="Calibri"/>
              <a:sym typeface="Calibri"/>
            </a:endParaRPr>
          </a:p>
        </p:txBody>
      </p:sp>
      <p:sp>
        <p:nvSpPr>
          <p:cNvPr id="1079" name="Google Shape;1079;g2aedff8624f_0_430"/>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4</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4/7</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g2aedff8624f_0_41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88</a:t>
            </a:fld>
            <a:endParaRPr sz="1000">
              <a:solidFill>
                <a:srgbClr val="808080"/>
              </a:solidFill>
              <a:latin typeface="Arial"/>
              <a:ea typeface="Arial"/>
              <a:cs typeface="Arial"/>
              <a:sym typeface="Arial"/>
            </a:endParaRPr>
          </a:p>
        </p:txBody>
      </p:sp>
      <p:sp>
        <p:nvSpPr>
          <p:cNvPr id="1085" name="Google Shape;1085;g2aedff8624f_0_41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6" name="Google Shape;1086;g2aedff8624f_0_419"/>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4-Calcul et lecture de pourcentages</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1087" name="Google Shape;1087;g2aedff8624f_0_419"/>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1088" name="Google Shape;1088;g2aedff8624f_0_419"/>
          <p:cNvSpPr txBox="1"/>
          <p:nvPr/>
        </p:nvSpPr>
        <p:spPr>
          <a:xfrm>
            <a:off x="467650" y="1754575"/>
            <a:ext cx="7898400" cy="196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fr-FR" sz="2900" b="1" i="0" u="none" strike="noStrike" cap="none" dirty="0">
                <a:solidFill>
                  <a:schemeClr val="dk1"/>
                </a:solidFill>
                <a:latin typeface="Calibri"/>
                <a:ea typeface="Calibri"/>
                <a:cs typeface="Calibri"/>
                <a:sym typeface="Calibri"/>
              </a:rPr>
              <a:t>Pourcentage de pourcentage</a:t>
            </a:r>
            <a:endParaRPr sz="29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900"/>
              <a:buFont typeface="Arial"/>
              <a:buNone/>
            </a:pPr>
            <a:r>
              <a:rPr lang="fr-FR" sz="2400" b="0" i="0" u="none" strike="noStrike" cap="none" dirty="0">
                <a:solidFill>
                  <a:schemeClr val="dk1"/>
                </a:solidFill>
                <a:latin typeface="Calibri"/>
                <a:ea typeface="Calibri"/>
                <a:cs typeface="Calibri"/>
                <a:sym typeface="Calibri"/>
              </a:rPr>
              <a:t>Dans un club de football, il y a 350 adhérents. Parmi ces adhérents, 20 % sont des </a:t>
            </a:r>
            <a:r>
              <a:rPr lang="fr-FR" sz="2400" b="0" i="0" u="none" strike="noStrike" cap="none" dirty="0" err="1">
                <a:solidFill>
                  <a:schemeClr val="dk1"/>
                </a:solidFill>
                <a:latin typeface="Calibri"/>
                <a:ea typeface="Calibri"/>
                <a:cs typeface="Calibri"/>
                <a:sym typeface="Calibri"/>
              </a:rPr>
              <a:t>benjamin.es</a:t>
            </a:r>
            <a:r>
              <a:rPr lang="fr-FR" sz="2400" b="0" i="0" u="none" strike="noStrike" cap="none" dirty="0">
                <a:solidFill>
                  <a:schemeClr val="dk1"/>
                </a:solidFill>
                <a:latin typeface="Calibri"/>
                <a:ea typeface="Calibri"/>
                <a:cs typeface="Calibri"/>
                <a:sym typeface="Calibri"/>
              </a:rPr>
              <a:t> et 40 % des </a:t>
            </a:r>
            <a:r>
              <a:rPr lang="fr-FR" sz="2400" b="0" i="0" u="none" strike="noStrike" cap="none" dirty="0" err="1">
                <a:solidFill>
                  <a:schemeClr val="dk1"/>
                </a:solidFill>
                <a:latin typeface="Calibri"/>
                <a:ea typeface="Calibri"/>
                <a:cs typeface="Calibri"/>
                <a:sym typeface="Calibri"/>
              </a:rPr>
              <a:t>benjamin.es</a:t>
            </a:r>
            <a:r>
              <a:rPr lang="fr-FR" sz="2400" b="0" i="0" u="none" strike="noStrike" cap="none" dirty="0">
                <a:solidFill>
                  <a:schemeClr val="dk1"/>
                </a:solidFill>
                <a:latin typeface="Calibri"/>
                <a:ea typeface="Calibri"/>
                <a:cs typeface="Calibri"/>
                <a:sym typeface="Calibri"/>
              </a:rPr>
              <a:t> sont des filles. Combien y a-t-il de benjamines dans ce club ? </a:t>
            </a:r>
            <a:endParaRPr sz="24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900"/>
              <a:buFont typeface="Arial"/>
              <a:buNone/>
            </a:pPr>
            <a:endParaRPr sz="24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900"/>
              <a:buFont typeface="Arial"/>
              <a:buNone/>
            </a:pPr>
            <a:r>
              <a:rPr lang="fr-FR" sz="2400" dirty="0">
                <a:solidFill>
                  <a:schemeClr val="dk1"/>
                </a:solidFill>
                <a:latin typeface="Calibri"/>
                <a:ea typeface="Calibri"/>
                <a:cs typeface="Calibri"/>
                <a:sym typeface="Calibri"/>
              </a:rPr>
              <a:t>0.2</a:t>
            </a:r>
            <a:r>
              <a:rPr lang="fr-FR" sz="2400" b="0" i="0" u="none" strike="noStrike" cap="none" dirty="0">
                <a:solidFill>
                  <a:schemeClr val="dk1"/>
                </a:solidFill>
                <a:latin typeface="Calibri"/>
                <a:ea typeface="Calibri"/>
                <a:cs typeface="Calibri"/>
                <a:sym typeface="Calibri"/>
              </a:rPr>
              <a:t>x0.4 = 0.08 soit 8%</a:t>
            </a:r>
            <a:endParaRPr sz="24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900"/>
              <a:buFont typeface="Arial"/>
              <a:buNone/>
            </a:pPr>
            <a:r>
              <a:rPr lang="fr-FR" sz="2400" b="0" i="0" u="none" strike="noStrike" cap="none" dirty="0">
                <a:solidFill>
                  <a:schemeClr val="dk1"/>
                </a:solidFill>
                <a:latin typeface="Calibri"/>
                <a:ea typeface="Calibri"/>
                <a:cs typeface="Calibri"/>
                <a:sym typeface="Calibri"/>
              </a:rPr>
              <a:t>La proportion de benjamines dans le club  = 8 %. </a:t>
            </a: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fr-FR" sz="2400" dirty="0">
                <a:solidFill>
                  <a:schemeClr val="dk1"/>
                </a:solidFill>
                <a:latin typeface="Calibri"/>
                <a:ea typeface="Calibri"/>
                <a:cs typeface="Calibri"/>
                <a:sym typeface="Calibri"/>
              </a:rPr>
              <a:t>0.08</a:t>
            </a:r>
            <a:r>
              <a:rPr lang="fr-FR" sz="2400" b="0" i="0" u="none" strike="noStrike" cap="none" dirty="0">
                <a:solidFill>
                  <a:schemeClr val="dk1"/>
                </a:solidFill>
                <a:latin typeface="Calibri"/>
                <a:ea typeface="Calibri"/>
                <a:cs typeface="Calibri"/>
                <a:sym typeface="Calibri"/>
              </a:rPr>
              <a:t>x350 = 28</a:t>
            </a:r>
            <a:endParaRPr sz="24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900"/>
              <a:buFont typeface="Arial"/>
              <a:buNone/>
            </a:pPr>
            <a:r>
              <a:rPr lang="fr-FR" sz="2400" b="0" i="0" u="none" strike="noStrike" cap="none" dirty="0">
                <a:solidFill>
                  <a:schemeClr val="dk1"/>
                </a:solidFill>
                <a:latin typeface="Calibri"/>
                <a:ea typeface="Calibri"/>
                <a:cs typeface="Calibri"/>
                <a:sym typeface="Calibri"/>
              </a:rPr>
              <a:t>Dans le club de football, il y a donc 28 benjamines.</a:t>
            </a:r>
            <a:endParaRPr sz="2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p:txBody>
      </p:sp>
      <p:sp>
        <p:nvSpPr>
          <p:cNvPr id="1089" name="Google Shape;1089;g2aedff8624f_0_419"/>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4</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5/7</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g2aedff8624f_0_44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89</a:t>
            </a:fld>
            <a:endParaRPr sz="1000">
              <a:solidFill>
                <a:srgbClr val="808080"/>
              </a:solidFill>
              <a:latin typeface="Arial"/>
              <a:ea typeface="Arial"/>
              <a:cs typeface="Arial"/>
              <a:sym typeface="Arial"/>
            </a:endParaRPr>
          </a:p>
        </p:txBody>
      </p:sp>
      <p:sp>
        <p:nvSpPr>
          <p:cNvPr id="1095" name="Google Shape;1095;g2aedff8624f_0_448"/>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6" name="Google Shape;1096;g2aedff8624f_0_448"/>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4-Calcul et lecture de pourcentages</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1097" name="Google Shape;1097;g2aedff8624f_0_448"/>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1098" name="Google Shape;1098;g2aedff8624f_0_448"/>
          <p:cNvSpPr txBox="1"/>
          <p:nvPr/>
        </p:nvSpPr>
        <p:spPr>
          <a:xfrm>
            <a:off x="467650" y="1758950"/>
            <a:ext cx="7898400" cy="196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fr-FR" sz="2900" b="1" i="0" u="none" strike="noStrike" cap="none" dirty="0">
                <a:solidFill>
                  <a:schemeClr val="dk1"/>
                </a:solidFill>
                <a:latin typeface="Calibri"/>
                <a:ea typeface="Calibri"/>
                <a:cs typeface="Calibri"/>
                <a:sym typeface="Calibri"/>
              </a:rPr>
              <a:t>Taux de variation</a:t>
            </a:r>
            <a:endParaRPr sz="29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fr-FR" sz="2900" b="0" i="0" u="none" strike="noStrike" cap="none" dirty="0">
                <a:solidFill>
                  <a:schemeClr val="dk1"/>
                </a:solidFill>
                <a:latin typeface="Calibri"/>
                <a:ea typeface="Calibri"/>
                <a:cs typeface="Calibri"/>
                <a:sym typeface="Calibri"/>
              </a:rPr>
              <a:t>Selon l'Insee, en France, on compte 30 000 personnes de 100 ans et plus en 2023. En 2006, on en comptait 13 575. </a:t>
            </a:r>
            <a:r>
              <a:rPr lang="fr-FR" sz="3200" b="1" i="0" u="none" strike="noStrike" cap="none" dirty="0">
                <a:solidFill>
                  <a:srgbClr val="2E5D5A"/>
                </a:solidFill>
                <a:latin typeface="Calibri"/>
                <a:ea typeface="Calibri"/>
                <a:cs typeface="Calibri"/>
                <a:sym typeface="Calibri"/>
              </a:rPr>
              <a:t>Calculez le taux de variation du nombre de centenaires en France entre 2023 et 2016. </a:t>
            </a: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p:txBody>
      </p:sp>
      <p:sp>
        <p:nvSpPr>
          <p:cNvPr id="1099" name="Google Shape;1099;g2aedff8624f_0_448"/>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4</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6/7</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322b1141c84_0_2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9</a:t>
            </a:fld>
            <a:endParaRPr sz="1000">
              <a:solidFill>
                <a:srgbClr val="808080"/>
              </a:solidFill>
              <a:latin typeface="Arial"/>
              <a:ea typeface="Arial"/>
              <a:cs typeface="Arial"/>
              <a:sym typeface="Arial"/>
            </a:endParaRPr>
          </a:p>
        </p:txBody>
      </p:sp>
      <p:sp>
        <p:nvSpPr>
          <p:cNvPr id="163" name="Google Shape;163;g322b1141c84_0_2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4" name="Google Shape;164;g322b1141c84_0_27"/>
          <p:cNvSpPr txBox="1"/>
          <p:nvPr/>
        </p:nvSpPr>
        <p:spPr>
          <a:xfrm>
            <a:off x="439940" y="8210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1. Variables quantitatives ou numérique</a:t>
            </a:r>
            <a:endParaRPr sz="3200" b="1" i="0" u="none" strike="noStrike" cap="none">
              <a:solidFill>
                <a:srgbClr val="2E5D5A"/>
              </a:solidFill>
              <a:latin typeface="Calibri"/>
              <a:ea typeface="Calibri"/>
              <a:cs typeface="Calibri"/>
              <a:sym typeface="Calibri"/>
            </a:endParaRPr>
          </a:p>
        </p:txBody>
      </p:sp>
      <p:sp>
        <p:nvSpPr>
          <p:cNvPr id="165" name="Google Shape;165;g322b1141c84_0_27"/>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166" name="Google Shape;166;g322b1141c84_0_27"/>
          <p:cNvSpPr txBox="1"/>
          <p:nvPr/>
        </p:nvSpPr>
        <p:spPr>
          <a:xfrm>
            <a:off x="163800" y="1450400"/>
            <a:ext cx="8816400" cy="48333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800"/>
              <a:buFont typeface="Arial"/>
              <a:buNone/>
            </a:pPr>
            <a:r>
              <a:rPr lang="fr-FR" sz="2400" b="0" i="0" u="none" strike="noStrike" cap="none">
                <a:solidFill>
                  <a:srgbClr val="000000"/>
                </a:solidFill>
                <a:latin typeface="Calibri"/>
                <a:ea typeface="Calibri"/>
                <a:cs typeface="Calibri"/>
                <a:sym typeface="Calibri"/>
              </a:rPr>
              <a:t>Une variable numérique est une variable qui renvoie à </a:t>
            </a:r>
            <a:r>
              <a:rPr lang="fr-FR" sz="2400" b="1" i="0" u="none" strike="noStrike" cap="none">
                <a:solidFill>
                  <a:srgbClr val="000000"/>
                </a:solidFill>
                <a:latin typeface="Calibri"/>
                <a:ea typeface="Calibri"/>
                <a:cs typeface="Calibri"/>
                <a:sym typeface="Calibri"/>
              </a:rPr>
              <a:t>une grandeur mesurable </a:t>
            </a:r>
            <a:r>
              <a:rPr lang="fr-FR" sz="2400" b="0" i="0" u="none" strike="noStrike" cap="none">
                <a:solidFill>
                  <a:srgbClr val="000000"/>
                </a:solidFill>
                <a:latin typeface="Calibri"/>
                <a:ea typeface="Calibri"/>
                <a:cs typeface="Calibri"/>
                <a:sym typeface="Calibri"/>
              </a:rPr>
              <a:t>pouvant être exprimée par des </a:t>
            </a:r>
            <a:r>
              <a:rPr lang="fr-FR" sz="2400" b="1" i="0" u="none" strike="noStrike" cap="none">
                <a:solidFill>
                  <a:srgbClr val="000000"/>
                </a:solidFill>
                <a:latin typeface="Calibri"/>
                <a:ea typeface="Calibri"/>
                <a:cs typeface="Calibri"/>
                <a:sym typeface="Calibri"/>
              </a:rPr>
              <a:t>nombres</a:t>
            </a:r>
            <a:r>
              <a:rPr lang="fr-FR"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2400" b="1" i="0" u="none" strike="noStrike" cap="none">
              <a:solidFill>
                <a:srgbClr val="2E5D5A"/>
              </a:solidFill>
              <a:latin typeface="Calibri"/>
              <a:ea typeface="Calibri"/>
              <a:cs typeface="Calibri"/>
              <a:sym typeface="Calibri"/>
            </a:endParaRPr>
          </a:p>
          <a:p>
            <a:pPr marL="914400" marR="0" lvl="0" indent="-381000" algn="l" rtl="0">
              <a:lnSpc>
                <a:spcPct val="100000"/>
              </a:lnSpc>
              <a:spcBef>
                <a:spcPts val="0"/>
              </a:spcBef>
              <a:spcAft>
                <a:spcPts val="0"/>
              </a:spcAft>
              <a:buClr>
                <a:srgbClr val="2E5D5A"/>
              </a:buClr>
              <a:buSzPts val="2400"/>
              <a:buFont typeface="Calibri"/>
              <a:buChar char="●"/>
            </a:pPr>
            <a:r>
              <a:rPr lang="fr-FR" sz="2400" b="1" i="0" u="none" strike="noStrike" cap="none">
                <a:solidFill>
                  <a:srgbClr val="2E5D5A"/>
                </a:solidFill>
                <a:latin typeface="Calibri"/>
                <a:ea typeface="Calibri"/>
                <a:cs typeface="Calibri"/>
                <a:sym typeface="Calibri"/>
              </a:rPr>
              <a:t>Variables </a:t>
            </a:r>
            <a:r>
              <a:rPr lang="fr-FR" sz="2400" b="1">
                <a:solidFill>
                  <a:srgbClr val="2E5D5A"/>
                </a:solidFill>
                <a:latin typeface="Calibri"/>
                <a:ea typeface="Calibri"/>
                <a:cs typeface="Calibri"/>
                <a:sym typeface="Calibri"/>
              </a:rPr>
              <a:t>numériques</a:t>
            </a:r>
            <a:r>
              <a:rPr lang="fr-FR" sz="2400" b="1" i="0" u="none" strike="noStrike" cap="none">
                <a:solidFill>
                  <a:srgbClr val="2E5D5A"/>
                </a:solidFill>
                <a:latin typeface="Calibri"/>
                <a:ea typeface="Calibri"/>
                <a:cs typeface="Calibri"/>
                <a:sym typeface="Calibri"/>
              </a:rPr>
              <a:t> discrètes</a:t>
            </a:r>
            <a:endParaRPr sz="2400" b="1" i="0" u="none" strike="noStrike" cap="none">
              <a:solidFill>
                <a:srgbClr val="2E5D5A"/>
              </a:solidFill>
              <a:latin typeface="Calibri"/>
              <a:ea typeface="Calibri"/>
              <a:cs typeface="Calibri"/>
              <a:sym typeface="Calibri"/>
            </a:endParaRPr>
          </a:p>
          <a:p>
            <a:pPr marL="0" marR="0" lvl="0" indent="457200" algn="l" rtl="0">
              <a:lnSpc>
                <a:spcPct val="100000"/>
              </a:lnSpc>
              <a:spcBef>
                <a:spcPts val="0"/>
              </a:spcBef>
              <a:spcAft>
                <a:spcPts val="0"/>
              </a:spcAft>
              <a:buClr>
                <a:schemeClr val="dk1"/>
              </a:buClr>
              <a:buSzPts val="3200"/>
              <a:buFont typeface="Arial"/>
              <a:buNone/>
            </a:pPr>
            <a:endParaRPr sz="500" b="1" i="0" u="none" strike="noStrike" cap="none">
              <a:solidFill>
                <a:srgbClr val="2E5D5A"/>
              </a:solidFill>
              <a:latin typeface="Calibri"/>
              <a:ea typeface="Calibri"/>
              <a:cs typeface="Calibri"/>
              <a:sym typeface="Calibri"/>
            </a:endParaRPr>
          </a:p>
          <a:p>
            <a:pPr marL="457200" marR="0" lvl="0" indent="0" algn="just" rtl="0">
              <a:lnSpc>
                <a:spcPct val="100000"/>
              </a:lnSpc>
              <a:spcBef>
                <a:spcPts val="0"/>
              </a:spcBef>
              <a:spcAft>
                <a:spcPts val="0"/>
              </a:spcAft>
              <a:buClr>
                <a:schemeClr val="dk1"/>
              </a:buClr>
              <a:buSzPts val="2800"/>
              <a:buFont typeface="Arial"/>
              <a:buNone/>
            </a:pPr>
            <a:r>
              <a:rPr lang="fr-FR" sz="2200" b="0" i="0" u="none" strike="noStrike" cap="none">
                <a:solidFill>
                  <a:schemeClr val="dk1"/>
                </a:solidFill>
                <a:latin typeface="Calibri"/>
                <a:ea typeface="Calibri"/>
                <a:cs typeface="Calibri"/>
                <a:sym typeface="Calibri"/>
              </a:rPr>
              <a:t>Les </a:t>
            </a:r>
            <a:r>
              <a:rPr lang="fr-FR" sz="2200" b="1" i="0" u="none" strike="noStrike" cap="none">
                <a:solidFill>
                  <a:schemeClr val="dk1"/>
                </a:solidFill>
                <a:latin typeface="Calibri"/>
                <a:ea typeface="Calibri"/>
                <a:cs typeface="Calibri"/>
                <a:sym typeface="Calibri"/>
              </a:rPr>
              <a:t>variables </a:t>
            </a:r>
            <a:r>
              <a:rPr lang="fr-FR" sz="2200" b="1">
                <a:solidFill>
                  <a:schemeClr val="dk1"/>
                </a:solidFill>
                <a:latin typeface="Calibri"/>
                <a:ea typeface="Calibri"/>
                <a:cs typeface="Calibri"/>
                <a:sym typeface="Calibri"/>
              </a:rPr>
              <a:t>numériques</a:t>
            </a:r>
            <a:r>
              <a:rPr lang="fr-FR" sz="2200" b="1" i="0" u="none" strike="noStrike" cap="none">
                <a:solidFill>
                  <a:schemeClr val="dk1"/>
                </a:solidFill>
                <a:latin typeface="Calibri"/>
                <a:ea typeface="Calibri"/>
                <a:cs typeface="Calibri"/>
                <a:sym typeface="Calibri"/>
              </a:rPr>
              <a:t> discrètes</a:t>
            </a:r>
            <a:r>
              <a:rPr lang="fr-FR" sz="2200" b="0" i="0" u="none" strike="noStrike" cap="none">
                <a:solidFill>
                  <a:schemeClr val="dk1"/>
                </a:solidFill>
                <a:latin typeface="Calibri"/>
                <a:ea typeface="Calibri"/>
                <a:cs typeface="Calibri"/>
                <a:sym typeface="Calibri"/>
              </a:rPr>
              <a:t> sont des variables dont les valeurs sont </a:t>
            </a:r>
            <a:r>
              <a:rPr lang="fr-FR" sz="2200" b="1" i="0" u="none" strike="noStrike" cap="none">
                <a:solidFill>
                  <a:schemeClr val="dk1"/>
                </a:solidFill>
                <a:latin typeface="Calibri"/>
                <a:ea typeface="Calibri"/>
                <a:cs typeface="Calibri"/>
                <a:sym typeface="Calibri"/>
              </a:rPr>
              <a:t>dénombrables et ont un nombre fini de possibilités</a:t>
            </a:r>
            <a:r>
              <a:rPr lang="fr-FR" sz="2200" b="0" i="0" u="none" strike="noStrike" cap="none">
                <a:solidFill>
                  <a:schemeClr val="dk1"/>
                </a:solidFill>
                <a:latin typeface="Calibri"/>
                <a:ea typeface="Calibri"/>
                <a:cs typeface="Calibri"/>
                <a:sym typeface="Calibri"/>
              </a:rPr>
              <a:t>. </a:t>
            </a:r>
            <a:endParaRPr sz="2200" b="0" i="0" u="none" strike="noStrike" cap="none">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chemeClr val="dk1"/>
              </a:buClr>
              <a:buSzPts val="2800"/>
              <a:buFont typeface="Arial"/>
              <a:buNone/>
            </a:pPr>
            <a:endParaRPr sz="300" b="0" i="0" u="none" strike="noStrike" cap="none">
              <a:solidFill>
                <a:schemeClr val="dk1"/>
              </a:solidFill>
              <a:latin typeface="Calibri"/>
              <a:ea typeface="Calibri"/>
              <a:cs typeface="Calibri"/>
              <a:sym typeface="Calibri"/>
            </a:endParaRPr>
          </a:p>
          <a:p>
            <a:pPr marL="914400" marR="0" lvl="0" indent="0" algn="just" rtl="0">
              <a:lnSpc>
                <a:spcPct val="100000"/>
              </a:lnSpc>
              <a:spcBef>
                <a:spcPts val="0"/>
              </a:spcBef>
              <a:spcAft>
                <a:spcPts val="0"/>
              </a:spcAft>
              <a:buClr>
                <a:srgbClr val="000000"/>
              </a:buClr>
              <a:buSzPts val="1800"/>
              <a:buFont typeface="Arial"/>
              <a:buNone/>
            </a:pPr>
            <a:r>
              <a:rPr lang="fr-FR" sz="1800" b="0" i="0" u="none" strike="noStrike" cap="none">
                <a:solidFill>
                  <a:schemeClr val="dk1"/>
                </a:solidFill>
                <a:latin typeface="Calibri"/>
                <a:ea typeface="Calibri"/>
                <a:cs typeface="Calibri"/>
                <a:sym typeface="Calibri"/>
              </a:rPr>
              <a:t>Les valeurs sont souvent (mais pas toujours) des nombres entiers (les nombres entiers sont des données numériques sans décimales).</a:t>
            </a:r>
            <a:endParaRPr sz="1800" b="0" i="0" u="none" strike="noStrike" cap="none">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chemeClr val="dk1"/>
              </a:buClr>
              <a:buSzPts val="2800"/>
              <a:buFont typeface="Arial"/>
              <a:buNone/>
            </a:pPr>
            <a:endParaRPr sz="2200" b="0" i="0" u="none" strike="noStrike" cap="none">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chemeClr val="dk1"/>
              </a:buClr>
              <a:buSzPts val="2800"/>
              <a:buFont typeface="Arial"/>
              <a:buNone/>
            </a:pPr>
            <a:endParaRPr sz="2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2600" b="1" i="0" u="none" strike="noStrike" cap="none">
              <a:solidFill>
                <a:srgbClr val="2E5D5A"/>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800"/>
              <a:buFont typeface="Arial"/>
              <a:buNone/>
            </a:pPr>
            <a:endParaRPr sz="2400" b="0" i="0" u="none" strike="noStrike" cap="none">
              <a:solidFill>
                <a:srgbClr val="000000"/>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800"/>
              <a:buFont typeface="Arial"/>
              <a:buNone/>
            </a:pPr>
            <a:endParaRPr sz="2400" b="0" i="0" u="none" strike="noStrike" cap="none">
              <a:solidFill>
                <a:srgbClr val="000000"/>
              </a:solidFill>
              <a:latin typeface="Calibri"/>
              <a:ea typeface="Calibri"/>
              <a:cs typeface="Calibri"/>
              <a:sym typeface="Calibri"/>
            </a:endParaRPr>
          </a:p>
        </p:txBody>
      </p:sp>
      <p:sp>
        <p:nvSpPr>
          <p:cNvPr id="167" name="Google Shape;167;g322b1141c84_0_27"/>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1</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2/12</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pic>
        <p:nvPicPr>
          <p:cNvPr id="168" name="Google Shape;168;g322b1141c84_0_27"/>
          <p:cNvPicPr preferRelativeResize="0"/>
          <p:nvPr/>
        </p:nvPicPr>
        <p:blipFill rotWithShape="1">
          <a:blip r:embed="rId3">
            <a:alphaModFix/>
          </a:blip>
          <a:srcRect/>
          <a:stretch/>
        </p:blipFill>
        <p:spPr>
          <a:xfrm>
            <a:off x="5386472" y="2438825"/>
            <a:ext cx="887960" cy="698100"/>
          </a:xfrm>
          <a:prstGeom prst="rect">
            <a:avLst/>
          </a:prstGeom>
          <a:noFill/>
          <a:ln>
            <a:noFill/>
          </a:ln>
        </p:spPr>
      </p:pic>
      <p:pic>
        <p:nvPicPr>
          <p:cNvPr id="169" name="Google Shape;169;g322b1141c84_0_27"/>
          <p:cNvPicPr preferRelativeResize="0"/>
          <p:nvPr/>
        </p:nvPicPr>
        <p:blipFill rotWithShape="1">
          <a:blip r:embed="rId3">
            <a:alphaModFix/>
          </a:blip>
          <a:srcRect/>
          <a:stretch/>
        </p:blipFill>
        <p:spPr>
          <a:xfrm>
            <a:off x="6274422" y="2438825"/>
            <a:ext cx="887960" cy="6981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g2aedff8624f_0_45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90</a:t>
            </a:fld>
            <a:endParaRPr sz="1000">
              <a:solidFill>
                <a:srgbClr val="808080"/>
              </a:solidFill>
              <a:latin typeface="Arial"/>
              <a:ea typeface="Arial"/>
              <a:cs typeface="Arial"/>
              <a:sym typeface="Arial"/>
            </a:endParaRPr>
          </a:p>
        </p:txBody>
      </p:sp>
      <p:sp>
        <p:nvSpPr>
          <p:cNvPr id="1105" name="Google Shape;1105;g2aedff8624f_0_45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6" name="Google Shape;1106;g2aedff8624f_0_457"/>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200"/>
              <a:buFont typeface="Arial"/>
              <a:buNone/>
            </a:pPr>
            <a:r>
              <a:rPr lang="fr-FR" sz="3200" b="1" i="0" u="none" strike="noStrike" cap="none">
                <a:solidFill>
                  <a:srgbClr val="2E5D5A"/>
                </a:solidFill>
                <a:latin typeface="Calibri"/>
                <a:ea typeface="Calibri"/>
                <a:cs typeface="Calibri"/>
                <a:sym typeface="Calibri"/>
              </a:rPr>
              <a:t>4-Calcul et lecture de pourcentages</a:t>
            </a:r>
            <a:endParaRPr sz="32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2E5D5A"/>
              </a:solidFill>
              <a:latin typeface="Calibri"/>
              <a:ea typeface="Calibri"/>
              <a:cs typeface="Calibri"/>
              <a:sym typeface="Calibri"/>
            </a:endParaRPr>
          </a:p>
        </p:txBody>
      </p:sp>
      <p:sp>
        <p:nvSpPr>
          <p:cNvPr id="1107" name="Google Shape;1107;g2aedff8624f_0_457"/>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1108" name="Google Shape;1108;g2aedff8624f_0_457"/>
          <p:cNvSpPr txBox="1"/>
          <p:nvPr/>
        </p:nvSpPr>
        <p:spPr>
          <a:xfrm>
            <a:off x="467650" y="1754575"/>
            <a:ext cx="7898400" cy="196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900"/>
              <a:buFont typeface="Arial"/>
              <a:buNone/>
            </a:pPr>
            <a:endParaRPr sz="29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fr-FR" sz="2900" b="0" i="0" u="none" strike="noStrike" cap="none" dirty="0">
                <a:solidFill>
                  <a:schemeClr val="dk1"/>
                </a:solidFill>
                <a:latin typeface="Calibri"/>
                <a:ea typeface="Calibri"/>
                <a:cs typeface="Calibri"/>
                <a:sym typeface="Calibri"/>
              </a:rPr>
              <a:t>(30000-13575)/13575 = 1.21</a:t>
            </a: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fr-FR" sz="2900" b="0" i="0" u="none" strike="noStrike" cap="none" dirty="0">
                <a:solidFill>
                  <a:schemeClr val="dk1"/>
                </a:solidFill>
                <a:latin typeface="Calibri"/>
                <a:ea typeface="Calibri"/>
                <a:cs typeface="Calibri"/>
                <a:sym typeface="Calibri"/>
              </a:rPr>
              <a:t>Le nombre de centenaires a augmenté de 121%. Attention : que veut dire une </a:t>
            </a:r>
            <a:r>
              <a:rPr lang="fr-FR" sz="2900" b="0" i="1" u="none" strike="noStrike" cap="none" dirty="0">
                <a:solidFill>
                  <a:schemeClr val="dk1"/>
                </a:solidFill>
                <a:latin typeface="Calibri"/>
                <a:ea typeface="Calibri"/>
                <a:cs typeface="Calibri"/>
                <a:sym typeface="Calibri"/>
              </a:rPr>
              <a:t>augmentation</a:t>
            </a:r>
            <a:r>
              <a:rPr lang="fr-FR" sz="2900" b="0" i="0" u="none" strike="noStrike" cap="none" dirty="0">
                <a:solidFill>
                  <a:schemeClr val="dk1"/>
                </a:solidFill>
                <a:latin typeface="Calibri"/>
                <a:ea typeface="Calibri"/>
                <a:cs typeface="Calibri"/>
                <a:sym typeface="Calibri"/>
              </a:rPr>
              <a:t> de 100% ?</a:t>
            </a: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r>
              <a:rPr lang="fr-FR" sz="2900" b="0" i="0" u="none" strike="noStrike" cap="none" dirty="0">
                <a:solidFill>
                  <a:schemeClr val="dk1"/>
                </a:solidFill>
                <a:latin typeface="Calibri"/>
                <a:ea typeface="Calibri"/>
                <a:cs typeface="Calibri"/>
                <a:sym typeface="Calibri"/>
              </a:rPr>
              <a:t>Quand le taux de variation dépasse 100 ça veut dire qu’il a plus que doublé</a:t>
            </a: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chemeClr val="dk1"/>
              </a:solidFill>
              <a:latin typeface="Calibri"/>
              <a:ea typeface="Calibri"/>
              <a:cs typeface="Calibri"/>
              <a:sym typeface="Calibri"/>
            </a:endParaRPr>
          </a:p>
        </p:txBody>
      </p:sp>
      <p:sp>
        <p:nvSpPr>
          <p:cNvPr id="1109" name="Google Shape;1109;g2aedff8624f_0_457"/>
          <p:cNvSpPr txBox="1"/>
          <p:nvPr/>
        </p:nvSpPr>
        <p:spPr>
          <a:xfrm>
            <a:off x="0" y="75500"/>
            <a:ext cx="3000000" cy="8106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PARTIE 4</a:t>
            </a:r>
            <a:endParaRPr sz="1000" b="1" i="0" u="none" strike="noStrike" cap="none">
              <a:solidFill>
                <a:srgbClr val="FFFFFF"/>
              </a:solidFill>
              <a:latin typeface="Arial"/>
              <a:ea typeface="Arial"/>
              <a:cs typeface="Arial"/>
              <a:sym typeface="Arial"/>
            </a:endParaRPr>
          </a:p>
          <a:p>
            <a:pPr marL="0" marR="0" lvl="0" indent="0" algn="l"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7/7</a:t>
            </a:r>
            <a:endParaRPr sz="1000" b="1" i="0" u="none" strike="noStrike" cap="none">
              <a:solidFill>
                <a:srgbClr val="FFFFFF"/>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2050"/>
              <a:buFont typeface="Arial"/>
              <a:buNone/>
            </a:pPr>
            <a:endParaRPr sz="2050" b="0" i="1" u="none" strike="noStrike" cap="none">
              <a:solidFill>
                <a:schemeClr val="dk1"/>
              </a:solidFill>
              <a:latin typeface="Arial"/>
              <a:ea typeface="Arial"/>
              <a:cs typeface="Arial"/>
              <a:sym typeface="Arial"/>
            </a:endParaRPr>
          </a:p>
        </p:txBody>
      </p:sp>
      <p:pic>
        <p:nvPicPr>
          <p:cNvPr id="1110" name="Google Shape;1110;g2aedff8624f_0_457"/>
          <p:cNvPicPr preferRelativeResize="0"/>
          <p:nvPr/>
        </p:nvPicPr>
        <p:blipFill rotWithShape="1">
          <a:blip r:embed="rId3">
            <a:alphaModFix/>
          </a:blip>
          <a:srcRect/>
          <a:stretch/>
        </p:blipFill>
        <p:spPr>
          <a:xfrm>
            <a:off x="467650" y="1754576"/>
            <a:ext cx="7898400" cy="69150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g2aedff8624f_0_27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91</a:t>
            </a:fld>
            <a:endParaRPr sz="1000">
              <a:solidFill>
                <a:srgbClr val="808080"/>
              </a:solidFill>
              <a:latin typeface="Arial"/>
              <a:ea typeface="Arial"/>
              <a:cs typeface="Arial"/>
              <a:sym typeface="Arial"/>
            </a:endParaRPr>
          </a:p>
        </p:txBody>
      </p:sp>
      <p:sp>
        <p:nvSpPr>
          <p:cNvPr id="1116" name="Google Shape;1116;g2aedff8624f_0_278"/>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17" name="Google Shape;1117;g2aedff8624f_0_278"/>
          <p:cNvSpPr txBox="1"/>
          <p:nvPr/>
        </p:nvSpPr>
        <p:spPr>
          <a:xfrm>
            <a:off x="467650" y="753338"/>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Sources pour ce cours</a:t>
            </a:r>
            <a:endParaRPr sz="3200" b="1" i="0" u="none" strike="noStrike" cap="none">
              <a:solidFill>
                <a:srgbClr val="2E5D5A"/>
              </a:solidFill>
              <a:latin typeface="Calibri"/>
              <a:ea typeface="Calibri"/>
              <a:cs typeface="Calibri"/>
              <a:sym typeface="Calibri"/>
            </a:endParaRPr>
          </a:p>
        </p:txBody>
      </p:sp>
      <p:sp>
        <p:nvSpPr>
          <p:cNvPr id="1118" name="Google Shape;1118;g2aedff8624f_0_278"/>
          <p:cNvSpPr txBox="1"/>
          <p:nvPr/>
        </p:nvSpPr>
        <p:spPr>
          <a:xfrm>
            <a:off x="4930017" y="142200"/>
            <a:ext cx="39498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3 </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Introduction à l’analyse univariée</a:t>
            </a:r>
            <a:endParaRPr sz="1000" b="0" i="0" u="none" strike="noStrike" cap="none">
              <a:solidFill>
                <a:srgbClr val="FFFFFF"/>
              </a:solidFill>
              <a:latin typeface="Arial"/>
              <a:ea typeface="Arial"/>
              <a:cs typeface="Arial"/>
              <a:sym typeface="Arial"/>
            </a:endParaRPr>
          </a:p>
        </p:txBody>
      </p:sp>
      <p:sp>
        <p:nvSpPr>
          <p:cNvPr id="1119" name="Google Shape;1119;g2aedff8624f_0_278"/>
          <p:cNvSpPr txBox="1"/>
          <p:nvPr/>
        </p:nvSpPr>
        <p:spPr>
          <a:xfrm>
            <a:off x="467650" y="1449550"/>
            <a:ext cx="7898400" cy="5271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fr-FR" sz="1700" b="1" i="0" u="none" strike="noStrike" cap="none">
                <a:solidFill>
                  <a:schemeClr val="dk1"/>
                </a:solidFill>
                <a:latin typeface="Calibri"/>
                <a:ea typeface="Calibri"/>
                <a:cs typeface="Calibri"/>
                <a:sym typeface="Calibri"/>
              </a:rPr>
              <a:t>Conseils de vidéos à regarder:</a:t>
            </a:r>
            <a:r>
              <a:rPr lang="fr-FR" sz="1700" b="0" i="0" u="none" strike="noStrike" cap="none">
                <a:solidFill>
                  <a:schemeClr val="dk1"/>
                </a:solidFill>
                <a:latin typeface="Calibri"/>
                <a:ea typeface="Calibri"/>
                <a:cs typeface="Calibri"/>
                <a:sym typeface="Calibri"/>
              </a:rPr>
              <a:t> Chaîne risque alpha</a:t>
            </a:r>
            <a:endParaRPr sz="1700" b="0" i="0" u="none" strike="noStrike" cap="none">
              <a:solidFill>
                <a:schemeClr val="dk1"/>
              </a:solidFill>
              <a:latin typeface="Calibri"/>
              <a:ea typeface="Calibri"/>
              <a:cs typeface="Calibri"/>
              <a:sym typeface="Calibri"/>
            </a:endParaRPr>
          </a:p>
          <a:p>
            <a:pPr marL="457200" marR="0" lvl="0" indent="-336550" algn="l" rtl="0">
              <a:lnSpc>
                <a:spcPct val="115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Sur les indicateurs de tendance centrale: </a:t>
            </a:r>
            <a:r>
              <a:rPr lang="fr-FR" sz="1700" b="0" i="0" u="sng" strike="noStrike" cap="none">
                <a:solidFill>
                  <a:schemeClr val="hlink"/>
                </a:solidFill>
                <a:latin typeface="Calibri"/>
                <a:ea typeface="Calibri"/>
                <a:cs typeface="Calibri"/>
                <a:sym typeface="Calibri"/>
                <a:hlinkClick r:id="rId3"/>
              </a:rPr>
              <a:t>https://www.youtube.com/watch?app=desktop&amp;v=5bsgf9YAYdo</a:t>
            </a:r>
            <a:r>
              <a:rPr lang="fr-FR" sz="1700" b="0" i="0" u="none" strike="noStrike" cap="none">
                <a:solidFill>
                  <a:schemeClr val="dk1"/>
                </a:solidFill>
                <a:latin typeface="Calibri"/>
                <a:ea typeface="Calibri"/>
                <a:cs typeface="Calibri"/>
                <a:sym typeface="Calibri"/>
              </a:rPr>
              <a:t> </a:t>
            </a:r>
            <a:endParaRPr sz="1700" b="0" i="0" u="none" strike="noStrike" cap="none">
              <a:solidFill>
                <a:schemeClr val="dk1"/>
              </a:solidFill>
              <a:latin typeface="Calibri"/>
              <a:ea typeface="Calibri"/>
              <a:cs typeface="Calibri"/>
              <a:sym typeface="Calibri"/>
            </a:endParaRPr>
          </a:p>
          <a:p>
            <a:pPr marL="457200" marR="0" lvl="0" indent="-336550" algn="l" rtl="0">
              <a:lnSpc>
                <a:spcPct val="115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Les indicateurs de dispersion</a:t>
            </a:r>
            <a:endParaRPr sz="17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chemeClr val="dk1"/>
              </a:buClr>
              <a:buSzPts val="1100"/>
              <a:buFont typeface="Arial"/>
              <a:buNone/>
            </a:pPr>
            <a:r>
              <a:rPr lang="fr-FR" sz="1700" b="0" i="0"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https://www.youtube.com/watch?v=e5QMapt8Wfg</a:t>
            </a:r>
            <a:r>
              <a:rPr lang="fr-FR" sz="17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FR" sz="1400" b="1" i="0" u="none" strike="noStrike" cap="none">
                <a:solidFill>
                  <a:srgbClr val="000000"/>
                </a:solidFill>
                <a:latin typeface="Arial"/>
                <a:ea typeface="Arial"/>
                <a:cs typeface="Arial"/>
                <a:sym typeface="Arial"/>
              </a:rPr>
              <a:t>Sources pour le cours </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FR" sz="1400" b="0" i="0" u="sng" strike="noStrike" cap="none">
                <a:solidFill>
                  <a:schemeClr val="hlink"/>
                </a:solidFill>
                <a:latin typeface="Calibri"/>
                <a:ea typeface="Calibri"/>
                <a:cs typeface="Calibri"/>
                <a:sym typeface="Calibri"/>
                <a:hlinkClick r:id="rId5"/>
              </a:rPr>
              <a:t>https://www.insee.fr/fr/statistiques/7707884#:~:text=En%202022%2C%20le%20salaire%20en,%2C2%20%25%20pour%20le%20net</a:t>
            </a:r>
            <a:r>
              <a:rPr lang="fr-FR" sz="1400" b="0" i="0" u="none" strike="noStrike" cap="none">
                <a:solidFill>
                  <a:schemeClr val="dk1"/>
                </a:solidFill>
                <a:latin typeface="Calibri"/>
                <a:ea typeface="Calibri"/>
                <a:cs typeface="Calibri"/>
                <a:sym typeface="Calibri"/>
              </a:rPr>
              <a:t>.</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fr-FR" sz="1400" b="0" i="0" u="sng" strike="noStrike" cap="none">
                <a:solidFill>
                  <a:schemeClr val="hlink"/>
                </a:solidFill>
                <a:latin typeface="Calibri"/>
                <a:ea typeface="Calibri"/>
                <a:cs typeface="Calibri"/>
                <a:sym typeface="Calibri"/>
                <a:hlinkClick r:id="rId6"/>
              </a:rPr>
              <a:t>https://www.maxicours.com/se/cours/mesurer-les-inegalites--premiere--ses/</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fr-FR" sz="1400" b="0" i="0" u="sng" strike="noStrike" cap="none">
                <a:solidFill>
                  <a:schemeClr val="hlink"/>
                </a:solidFill>
                <a:latin typeface="Calibri"/>
                <a:ea typeface="Calibri"/>
                <a:cs typeface="Calibri"/>
                <a:sym typeface="Calibri"/>
                <a:hlinkClick r:id="rId7"/>
              </a:rPr>
              <a:t>https://juba.github.io/tidyverse/04-bivarie.html</a:t>
            </a:r>
            <a:endParaRPr sz="1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400"/>
              <a:buFont typeface="Arial"/>
              <a:buNone/>
            </a:pPr>
            <a:r>
              <a:rPr lang="fr-FR" sz="1400" b="0" i="0" u="sng" strike="noStrike" cap="none">
                <a:solidFill>
                  <a:schemeClr val="hlink"/>
                </a:solidFill>
                <a:latin typeface="Arial"/>
                <a:ea typeface="Arial"/>
                <a:cs typeface="Arial"/>
                <a:sym typeface="Arial"/>
                <a:hlinkClick r:id="rId8"/>
              </a:rPr>
              <a:t>https://www.imo.universite-paris-saclay.fr/~damien.thomine/fr/archives/Enseignement2021/IUT/C5-Parametres-dispersion.pdf</a:t>
            </a:r>
            <a:endParaRPr sz="1400" b="0" i="0" u="sng" strike="noStrike" cap="none">
              <a:solidFill>
                <a:schemeClr val="hlink"/>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r>
              <a:rPr lang="fr-FR" sz="1400" b="0" i="0" u="sng" strike="noStrike" cap="none">
                <a:solidFill>
                  <a:schemeClr val="hlink"/>
                </a:solidFill>
                <a:latin typeface="Arial"/>
                <a:ea typeface="Arial"/>
                <a:cs typeface="Arial"/>
                <a:sym typeface="Arial"/>
                <a:hlinkClick r:id="rId9"/>
              </a:rPr>
              <a:t>https://gerin.perso.math.cnrs.fr/Enseignements/chapitre-loinormale.pdf</a:t>
            </a:r>
            <a:endParaRPr sz="1400" b="0" i="0" u="sng" strike="noStrike" cap="none">
              <a:solidFill>
                <a:schemeClr val="hlink"/>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fr-FR" sz="1400" b="0" i="0" u="sng" strike="noStrike" cap="none">
                <a:solidFill>
                  <a:schemeClr val="hlink"/>
                </a:solidFill>
                <a:latin typeface="Calibri"/>
                <a:ea typeface="Calibri"/>
                <a:cs typeface="Calibri"/>
                <a:sym typeface="Calibri"/>
                <a:hlinkClick r:id="rId10"/>
              </a:rPr>
              <a:t>https://larmarange.github.io/</a:t>
            </a:r>
            <a:endParaRPr sz="1400" b="0" i="0" u="sng" strike="noStrike" cap="none">
              <a:solidFill>
                <a:schemeClr val="hlink"/>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fr-FR" sz="1400" b="0" i="0" u="sng" strike="noStrike" cap="none">
                <a:solidFill>
                  <a:schemeClr val="hlink"/>
                </a:solidFill>
                <a:latin typeface="Calibri"/>
                <a:ea typeface="Calibri"/>
                <a:cs typeface="Calibri"/>
                <a:sym typeface="Calibri"/>
                <a:hlinkClick r:id="rId11"/>
              </a:rPr>
              <a:t>https://datatab.fr/tutorial/dispersion-parameter</a:t>
            </a:r>
            <a:endParaRPr sz="1000" b="1" i="0" u="sng" strike="noStrike" cap="none">
              <a:solidFill>
                <a:schemeClr val="hlink"/>
              </a:solidFill>
              <a:latin typeface="Arial"/>
              <a:ea typeface="Arial"/>
              <a:cs typeface="Arial"/>
              <a:sym typeface="Arial"/>
            </a:endParaRPr>
          </a:p>
          <a:p>
            <a:pPr marL="0" marR="0" lvl="0" indent="0" algn="l" rtl="0">
              <a:lnSpc>
                <a:spcPct val="115000"/>
              </a:lnSpc>
              <a:spcBef>
                <a:spcPts val="0"/>
              </a:spcBef>
              <a:spcAft>
                <a:spcPts val="0"/>
              </a:spcAft>
              <a:buClr>
                <a:schemeClr val="dk1"/>
              </a:buClr>
              <a:buSzPts val="1100"/>
              <a:buFont typeface="Arial"/>
              <a:buNone/>
            </a:pPr>
            <a:endParaRPr sz="1000" b="1" i="0" u="sng" strike="noStrike" cap="none">
              <a:solidFill>
                <a:schemeClr val="hlink"/>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7416</Words>
  <Application>Microsoft Macintosh PowerPoint</Application>
  <PresentationFormat>On-screen Show (4:3)</PresentationFormat>
  <Paragraphs>1242</Paragraphs>
  <Slides>91</Slides>
  <Notes>91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Georgia</vt:lpstr>
      <vt:lpstr>Times New Roman</vt:lpstr>
      <vt:lpstr>Arial</vt:lpstr>
      <vt:lpstr>Calibri</vt:lpstr>
      <vt:lpstr>Cambria Math</vt:lpstr>
      <vt:lpstr>Helvetica Neue</vt:lpstr>
      <vt:lpstr>Thème Office</vt:lpstr>
      <vt:lpstr>Séance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 Template</dc:creator>
  <cp:lastModifiedBy>Alex Sheridan</cp:lastModifiedBy>
  <cp:revision>19</cp:revision>
  <dcterms:created xsi:type="dcterms:W3CDTF">2015-01-09T14:59:06Z</dcterms:created>
  <dcterms:modified xsi:type="dcterms:W3CDTF">2026-01-28T14:29:03Z</dcterms:modified>
</cp:coreProperties>
</file>